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3"/>
  </p:notesMasterIdLst>
  <p:sldIdLst>
    <p:sldId id="256" r:id="rId2"/>
    <p:sldId id="557" r:id="rId3"/>
    <p:sldId id="558" r:id="rId4"/>
    <p:sldId id="559" r:id="rId5"/>
    <p:sldId id="620" r:id="rId6"/>
    <p:sldId id="621" r:id="rId7"/>
    <p:sldId id="626" r:id="rId8"/>
    <p:sldId id="627" r:id="rId9"/>
    <p:sldId id="584" r:id="rId10"/>
    <p:sldId id="258" r:id="rId11"/>
    <p:sldId id="259" r:id="rId12"/>
    <p:sldId id="260" r:id="rId13"/>
    <p:sldId id="266" r:id="rId14"/>
    <p:sldId id="543" r:id="rId15"/>
    <p:sldId id="544" r:id="rId16"/>
    <p:sldId id="261" r:id="rId17"/>
    <p:sldId id="262" r:id="rId18"/>
    <p:sldId id="428" r:id="rId19"/>
    <p:sldId id="585" r:id="rId20"/>
    <p:sldId id="586" r:id="rId21"/>
    <p:sldId id="587" r:id="rId22"/>
    <p:sldId id="377" r:id="rId23"/>
    <p:sldId id="588" r:id="rId24"/>
    <p:sldId id="589" r:id="rId25"/>
    <p:sldId id="590" r:id="rId26"/>
    <p:sldId id="591" r:id="rId27"/>
    <p:sldId id="592" r:id="rId28"/>
    <p:sldId id="593" r:id="rId29"/>
    <p:sldId id="594" r:id="rId30"/>
    <p:sldId id="595" r:id="rId31"/>
    <p:sldId id="596" r:id="rId32"/>
    <p:sldId id="597" r:id="rId33"/>
    <p:sldId id="598" r:id="rId34"/>
    <p:sldId id="599" r:id="rId35"/>
    <p:sldId id="600" r:id="rId36"/>
    <p:sldId id="601" r:id="rId37"/>
    <p:sldId id="602" r:id="rId38"/>
    <p:sldId id="603" r:id="rId39"/>
    <p:sldId id="604" r:id="rId40"/>
    <p:sldId id="605" r:id="rId41"/>
    <p:sldId id="606" r:id="rId42"/>
    <p:sldId id="607" r:id="rId43"/>
    <p:sldId id="608" r:id="rId44"/>
    <p:sldId id="609" r:id="rId45"/>
    <p:sldId id="610" r:id="rId46"/>
    <p:sldId id="611" r:id="rId47"/>
    <p:sldId id="612" r:id="rId48"/>
    <p:sldId id="613" r:id="rId49"/>
    <p:sldId id="614" r:id="rId50"/>
    <p:sldId id="615" r:id="rId51"/>
    <p:sldId id="385" r:id="rId52"/>
    <p:sldId id="403" r:id="rId53"/>
    <p:sldId id="404" r:id="rId54"/>
    <p:sldId id="405" r:id="rId55"/>
    <p:sldId id="616" r:id="rId56"/>
    <p:sldId id="675" r:id="rId57"/>
    <p:sldId id="630" r:id="rId58"/>
    <p:sldId id="676" r:id="rId59"/>
    <p:sldId id="617" r:id="rId60"/>
    <p:sldId id="618" r:id="rId61"/>
    <p:sldId id="619" r:id="rId6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slide" id="{8596600D-F866-CE45-95E8-F856955A283C}">
          <p14:sldIdLst>
            <p14:sldId id="256"/>
          </p14:sldIdLst>
        </p14:section>
        <p14:section name="RNA-Seq generation" id="{01C9B4F4-E0CD-AB4A-95E6-EC422ED6907C}">
          <p14:sldIdLst>
            <p14:sldId id="557"/>
            <p14:sldId id="558"/>
            <p14:sldId id="559"/>
          </p14:sldIdLst>
        </p14:section>
        <p14:section name="Transcript Reconstruction from RNA-Seq" id="{5DBB0234-9839-6440-9ACA-3189ECA0E274}">
          <p14:sldIdLst>
            <p14:sldId id="620"/>
            <p14:sldId id="621"/>
            <p14:sldId id="626"/>
            <p14:sldId id="627"/>
            <p14:sldId id="584"/>
            <p14:sldId id="258"/>
            <p14:sldId id="259"/>
            <p14:sldId id="260"/>
            <p14:sldId id="266"/>
            <p14:sldId id="543"/>
            <p14:sldId id="544"/>
            <p14:sldId id="261"/>
            <p14:sldId id="262"/>
            <p14:sldId id="428"/>
            <p14:sldId id="585"/>
            <p14:sldId id="586"/>
            <p14:sldId id="587"/>
          </p14:sldIdLst>
        </p14:section>
        <p14:section name="de novo reconstruction" id="{1DC2AB2B-D12F-274D-9BE5-3752FCB7A125}">
          <p14:sldIdLst>
            <p14:sldId id="377"/>
            <p14:sldId id="588"/>
            <p14:sldId id="589"/>
            <p14:sldId id="590"/>
            <p14:sldId id="591"/>
            <p14:sldId id="592"/>
            <p14:sldId id="593"/>
            <p14:sldId id="594"/>
            <p14:sldId id="595"/>
            <p14:sldId id="596"/>
            <p14:sldId id="597"/>
            <p14:sldId id="598"/>
            <p14:sldId id="599"/>
            <p14:sldId id="600"/>
            <p14:sldId id="601"/>
            <p14:sldId id="602"/>
            <p14:sldId id="603"/>
            <p14:sldId id="604"/>
            <p14:sldId id="605"/>
            <p14:sldId id="606"/>
            <p14:sldId id="607"/>
            <p14:sldId id="608"/>
            <p14:sldId id="609"/>
            <p14:sldId id="610"/>
            <p14:sldId id="611"/>
            <p14:sldId id="612"/>
            <p14:sldId id="613"/>
            <p14:sldId id="614"/>
          </p14:sldIdLst>
        </p14:section>
        <p14:section name="Trinity" id="{AEC61EEC-DF29-6A43-A816-F44E6A8027E2}">
          <p14:sldIdLst>
            <p14:sldId id="615"/>
            <p14:sldId id="385"/>
            <p14:sldId id="403"/>
            <p14:sldId id="404"/>
            <p14:sldId id="405"/>
            <p14:sldId id="616"/>
            <p14:sldId id="675"/>
            <p14:sldId id="630"/>
            <p14:sldId id="676"/>
            <p14:sldId id="617"/>
            <p14:sldId id="618"/>
          </p14:sldIdLst>
        </p14:section>
        <p14:section name="hands-on activities" id="{1FACAF10-D889-3641-81C7-10EE3BB6E0ED}">
          <p14:sldIdLst>
            <p14:sldId id="619"/>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750001"/>
    <a:srgbClr val="0F7535"/>
    <a:srgbClr val="2B3991"/>
    <a:srgbClr val="619942"/>
    <a:srgbClr val="F69F22"/>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176"/>
    <p:restoredTop sz="93993" autoAdjust="0"/>
  </p:normalViewPr>
  <p:slideViewPr>
    <p:cSldViewPr snapToGrid="0" snapToObjects="1">
      <p:cViewPr varScale="1">
        <p:scale>
          <a:sx n="135" d="100"/>
          <a:sy n="135" d="100"/>
        </p:scale>
        <p:origin x="776" y="184"/>
      </p:cViewPr>
      <p:guideLst>
        <p:guide orient="horz" pos="2160"/>
        <p:guide pos="2880"/>
      </p:guideLst>
    </p:cSldViewPr>
  </p:slideViewPr>
  <p:notesTextViewPr>
    <p:cViewPr>
      <p:scale>
        <a:sx n="100" d="100"/>
        <a:sy n="100" d="100"/>
      </p:scale>
      <p:origin x="0" y="0"/>
    </p:cViewPr>
  </p:notesTextViewPr>
  <p:sorterViewPr>
    <p:cViewPr>
      <p:scale>
        <a:sx n="89" d="100"/>
        <a:sy n="89" d="100"/>
      </p:scale>
      <p:origin x="0" y="14648"/>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AFEDD75-9772-F642-9CE3-322F4A37C77B}" type="datetimeFigureOut">
              <a:rPr lang="en-US" smtClean="0"/>
              <a:t>11/13/18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85721AC-E243-BC49-81AA-4F9E33E1DB3C}" type="slidenum">
              <a:rPr lang="en-US" smtClean="0"/>
              <a:t>‹#›</a:t>
            </a:fld>
            <a:endParaRPr lang="en-US"/>
          </a:p>
        </p:txBody>
      </p:sp>
    </p:spTree>
    <p:extLst>
      <p:ext uri="{BB962C8B-B14F-4D97-AF65-F5344CB8AC3E}">
        <p14:creationId xmlns:p14="http://schemas.microsoft.com/office/powerpoint/2010/main" val="3706274890"/>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85721AC-E243-BC49-81AA-4F9E33E1DB3C}" type="slidenum">
              <a:rPr lang="en-US" smtClean="0"/>
              <a:t>1</a:t>
            </a:fld>
            <a:endParaRPr lang="en-US"/>
          </a:p>
        </p:txBody>
      </p:sp>
    </p:spTree>
    <p:extLst>
      <p:ext uri="{BB962C8B-B14F-4D97-AF65-F5344CB8AC3E}">
        <p14:creationId xmlns:p14="http://schemas.microsoft.com/office/powerpoint/2010/main" val="11503816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a:p>
          <a:p>
            <a:r>
              <a:rPr lang="en-US" baseline="0" dirty="0"/>
              <a:t>Then, the alignments, instead of the original reads, are assembled into transcript structures.</a:t>
            </a:r>
            <a:endParaRPr lang="en-US"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12</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a:t>Then, if a genome sequence is available, the assembled transcripts can be aligned to the genome to reveal individual introns and exons.</a:t>
            </a:r>
          </a:p>
        </p:txBody>
      </p:sp>
      <p:sp>
        <p:nvSpPr>
          <p:cNvPr id="4" name="Slide Number Placeholder 3"/>
          <p:cNvSpPr>
            <a:spLocks noGrp="1"/>
          </p:cNvSpPr>
          <p:nvPr>
            <p:ph type="sldNum" sz="quarter" idx="10"/>
          </p:nvPr>
        </p:nvSpPr>
        <p:spPr/>
        <p:txBody>
          <a:bodyPr/>
          <a:lstStyle/>
          <a:p>
            <a:fld id="{4D49624B-E3E1-654D-8046-77FC332AB0C9}" type="slidenum">
              <a:rPr lang="en-US" smtClean="0"/>
              <a:pPr/>
              <a:t>13</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a:t>Then, if a genome sequence is available, the assembled transcripts can be aligned to the genome to reveal individual introns and exons.</a:t>
            </a:r>
          </a:p>
        </p:txBody>
      </p:sp>
      <p:sp>
        <p:nvSpPr>
          <p:cNvPr id="4" name="Slide Number Placeholder 3"/>
          <p:cNvSpPr>
            <a:spLocks noGrp="1"/>
          </p:cNvSpPr>
          <p:nvPr>
            <p:ph type="sldNum" sz="quarter" idx="10"/>
          </p:nvPr>
        </p:nvSpPr>
        <p:spPr/>
        <p:txBody>
          <a:bodyPr/>
          <a:lstStyle/>
          <a:p>
            <a:fld id="{4D49624B-E3E1-654D-8046-77FC332AB0C9}" type="slidenum">
              <a:rPr lang="en-US" smtClean="0"/>
              <a:pPr/>
              <a:t>14</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a:t>Then, if a genome sequence is available, the assembled transcripts can be aligned to the genome to reveal individual introns and exons.</a:t>
            </a:r>
          </a:p>
        </p:txBody>
      </p:sp>
      <p:sp>
        <p:nvSpPr>
          <p:cNvPr id="4" name="Slide Number Placeholder 3"/>
          <p:cNvSpPr>
            <a:spLocks noGrp="1"/>
          </p:cNvSpPr>
          <p:nvPr>
            <p:ph type="sldNum" sz="quarter" idx="10"/>
          </p:nvPr>
        </p:nvSpPr>
        <p:spPr/>
        <p:txBody>
          <a:bodyPr/>
          <a:lstStyle/>
          <a:p>
            <a:fld id="{4D49624B-E3E1-654D-8046-77FC332AB0C9}" type="slidenum">
              <a:rPr lang="en-US" smtClean="0"/>
              <a:pPr/>
              <a:t>15</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An alternative strategy doesn’t require a reference genome and involves</a:t>
            </a:r>
            <a:r>
              <a:rPr lang="en-US" baseline="0" dirty="0"/>
              <a:t> assembling the read sequences directly.</a:t>
            </a:r>
          </a:p>
        </p:txBody>
      </p:sp>
      <p:sp>
        <p:nvSpPr>
          <p:cNvPr id="4" name="Slide Number Placeholder 3"/>
          <p:cNvSpPr>
            <a:spLocks noGrp="1"/>
          </p:cNvSpPr>
          <p:nvPr>
            <p:ph type="sldNum" sz="quarter" idx="10"/>
          </p:nvPr>
        </p:nvSpPr>
        <p:spPr/>
        <p:txBody>
          <a:bodyPr/>
          <a:lstStyle/>
          <a:p>
            <a:fld id="{4D49624B-E3E1-654D-8046-77FC332AB0C9}" type="slidenum">
              <a:rPr lang="en-US" smtClean="0"/>
              <a:pPr/>
              <a:t>16</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a:t>Then, if a genome sequence is available, the assembled transcripts can be aligned to the genome to reveal individual introns and exons.</a:t>
            </a:r>
          </a:p>
        </p:txBody>
      </p:sp>
      <p:sp>
        <p:nvSpPr>
          <p:cNvPr id="4" name="Slide Number Placeholder 3"/>
          <p:cNvSpPr>
            <a:spLocks noGrp="1"/>
          </p:cNvSpPr>
          <p:nvPr>
            <p:ph type="sldNum" sz="quarter" idx="10"/>
          </p:nvPr>
        </p:nvSpPr>
        <p:spPr/>
        <p:txBody>
          <a:bodyPr/>
          <a:lstStyle/>
          <a:p>
            <a:fld id="{4D49624B-E3E1-654D-8046-77FC332AB0C9}" type="slidenum">
              <a:rPr lang="en-US" smtClean="0"/>
              <a:pPr/>
              <a:t>17</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Trinity</a:t>
            </a:r>
            <a:r>
              <a:rPr lang="en-US" baseline="0" dirty="0"/>
              <a:t> is a software tool that I helped develop, and which we published last year in Nature Biotechnology.</a:t>
            </a:r>
          </a:p>
          <a:p>
            <a:endParaRPr lang="en-US" baseline="0" dirty="0"/>
          </a:p>
          <a:p>
            <a:r>
              <a:rPr lang="en-US" baseline="0" dirty="0"/>
              <a:t>In this talk, I’ll describe how Trinity works, and describe some of the applications that we aim to support. </a:t>
            </a:r>
            <a:endParaRPr lang="en-US"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18</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a:t>Since the advent of RNA-</a:t>
            </a:r>
            <a:r>
              <a:rPr lang="en-US" baseline="0" dirty="0" err="1"/>
              <a:t>Seq</a:t>
            </a:r>
            <a:r>
              <a:rPr lang="en-US" baseline="0" dirty="0"/>
              <a:t> about a decade ago, there has been great progress in the development of bioinformatics tools for performing all of these operations, supporting both genome-guided and genome-free transcriptome reconstruction and analysis.</a:t>
            </a:r>
          </a:p>
          <a:p>
            <a:endParaRPr lang="en-US" baseline="0" dirty="0"/>
          </a:p>
          <a:p>
            <a:r>
              <a:rPr lang="en-US" baseline="0" dirty="0"/>
              <a:t>In the next series of slides, I’ll describe the basic computational algorithms used for transcript reconstruction.  </a:t>
            </a:r>
          </a:p>
        </p:txBody>
      </p:sp>
      <p:sp>
        <p:nvSpPr>
          <p:cNvPr id="4" name="Slide Number Placeholder 3"/>
          <p:cNvSpPr>
            <a:spLocks noGrp="1"/>
          </p:cNvSpPr>
          <p:nvPr>
            <p:ph type="sldNum" sz="quarter" idx="10"/>
          </p:nvPr>
        </p:nvSpPr>
        <p:spPr/>
        <p:txBody>
          <a:bodyPr/>
          <a:lstStyle/>
          <a:p>
            <a:fld id="{4D49624B-E3E1-654D-8046-77FC332AB0C9}" type="slidenum">
              <a:rPr lang="en-US" smtClean="0"/>
              <a:pPr/>
              <a:t>19</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a:p>
          <a:p>
            <a:r>
              <a:rPr lang="en-US" baseline="0" dirty="0"/>
              <a:t>Both the genome-guided and genome-free transcript reconstruction approaches share some common algorithmic techniques.</a:t>
            </a:r>
          </a:p>
          <a:p>
            <a:r>
              <a:rPr lang="en-US" baseline="0" dirty="0"/>
              <a:t>----</a:t>
            </a:r>
          </a:p>
          <a:p>
            <a:endParaRPr lang="en-US" baseline="0" dirty="0"/>
          </a:p>
          <a:p>
            <a:r>
              <a:rPr lang="en-US" baseline="0" dirty="0"/>
              <a:t>A general features of these algorithms is to encode read sequences, read order, orientation, and overlap information </a:t>
            </a:r>
          </a:p>
          <a:p>
            <a:r>
              <a:rPr lang="en-US" baseline="0" dirty="0"/>
              <a:t>---</a:t>
            </a:r>
          </a:p>
          <a:p>
            <a:endParaRPr lang="en-US" baseline="0" dirty="0"/>
          </a:p>
          <a:p>
            <a:r>
              <a:rPr lang="en-US" baseline="0" dirty="0"/>
              <a:t>into a directed graph structure, with oriented sequences represented by nodes, and directed edges indicating overlap and orientation.</a:t>
            </a:r>
          </a:p>
        </p:txBody>
      </p:sp>
      <p:sp>
        <p:nvSpPr>
          <p:cNvPr id="4" name="Slide Number Placeholder 3"/>
          <p:cNvSpPr>
            <a:spLocks noGrp="1"/>
          </p:cNvSpPr>
          <p:nvPr>
            <p:ph type="sldNum" sz="quarter" idx="10"/>
          </p:nvPr>
        </p:nvSpPr>
        <p:spPr/>
        <p:txBody>
          <a:bodyPr/>
          <a:lstStyle/>
          <a:p>
            <a:fld id="{4D49624B-E3E1-654D-8046-77FC332AB0C9}" type="slidenum">
              <a:rPr lang="en-US" smtClean="0"/>
              <a:pPr/>
              <a:t>20</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a:p>
          <a:p>
            <a:r>
              <a:rPr lang="en-US" baseline="0" dirty="0"/>
              <a:t>Full length transcripts are then reconstructed by traversing a directed path in the graph, guided by characteristics of the original reads including mate-pair constraints.</a:t>
            </a:r>
          </a:p>
          <a:p>
            <a:endParaRPr lang="en-US" baseline="0" dirty="0"/>
          </a:p>
          <a:p>
            <a:r>
              <a:rPr lang="en-US" baseline="0" dirty="0"/>
              <a:t>If there are multiple well-supported paths through this graph, then this would be considered evidence for alternative splicing.</a:t>
            </a:r>
          </a:p>
        </p:txBody>
      </p:sp>
      <p:sp>
        <p:nvSpPr>
          <p:cNvPr id="4" name="Slide Number Placeholder 3"/>
          <p:cNvSpPr>
            <a:spLocks noGrp="1"/>
          </p:cNvSpPr>
          <p:nvPr>
            <p:ph type="sldNum" sz="quarter" idx="10"/>
          </p:nvPr>
        </p:nvSpPr>
        <p:spPr/>
        <p:txBody>
          <a:bodyPr/>
          <a:lstStyle/>
          <a:p>
            <a:fld id="{4D49624B-E3E1-654D-8046-77FC332AB0C9}" type="slidenum">
              <a:rPr lang="en-US" smtClean="0"/>
              <a:pPr/>
              <a:t>21</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RNA-Seq is a powerful technology for identifying</a:t>
            </a:r>
            <a:r>
              <a:rPr lang="en-US" baseline="0" dirty="0"/>
              <a:t> genes and profiling gene expression in any living organism.  </a:t>
            </a:r>
          </a:p>
          <a:p>
            <a:r>
              <a:rPr lang="en-US" baseline="0" dirty="0"/>
              <a:t>----</a:t>
            </a:r>
          </a:p>
          <a:p>
            <a:endParaRPr lang="en-US" baseline="0" dirty="0"/>
          </a:p>
          <a:p>
            <a:r>
              <a:rPr lang="en-US" baseline="0" dirty="0"/>
              <a:t>It just requires that you can collect RNA molecules from your sample of interest, convert it to </a:t>
            </a:r>
            <a:r>
              <a:rPr lang="en-US" baseline="0" dirty="0" err="1"/>
              <a:t>cDNA</a:t>
            </a:r>
            <a:r>
              <a:rPr lang="en-US" baseline="0" dirty="0"/>
              <a:t>,</a:t>
            </a:r>
          </a:p>
          <a:p>
            <a:r>
              <a:rPr lang="en-US" baseline="0" dirty="0"/>
              <a:t>---</a:t>
            </a:r>
          </a:p>
          <a:p>
            <a:endParaRPr lang="en-US" baseline="0" dirty="0"/>
          </a:p>
          <a:p>
            <a:r>
              <a:rPr lang="en-US" baseline="0" dirty="0"/>
              <a:t> and then perform high throughput sequencing using your favorite next-generation sequencing technology.</a:t>
            </a:r>
          </a:p>
          <a:p>
            <a:endParaRPr lang="en-US" baseline="0" dirty="0"/>
          </a:p>
          <a:p>
            <a:endParaRPr lang="en-US" baseline="0" dirty="0"/>
          </a:p>
          <a:p>
            <a:r>
              <a:rPr lang="en-US" baseline="0" dirty="0"/>
              <a:t># image from:  http://</a:t>
            </a:r>
            <a:r>
              <a:rPr lang="en-US" baseline="0" dirty="0" err="1"/>
              <a:t>tolweb.org</a:t>
            </a:r>
            <a:r>
              <a:rPr lang="en-US" baseline="0" dirty="0"/>
              <a:t>/tree/</a:t>
            </a:r>
            <a:r>
              <a:rPr lang="en-US" baseline="0" dirty="0" err="1"/>
              <a:t>home.pages</a:t>
            </a:r>
            <a:r>
              <a:rPr lang="en-US" baseline="0" dirty="0"/>
              <a:t>/</a:t>
            </a:r>
            <a:r>
              <a:rPr lang="en-US" baseline="0" dirty="0" err="1"/>
              <a:t>aboutoverview.html#imguse</a:t>
            </a:r>
            <a:endParaRPr lang="en-US" baseline="0" dirty="0"/>
          </a:p>
          <a:p>
            <a:endParaRPr lang="en-US" baseline="0" dirty="0"/>
          </a:p>
        </p:txBody>
      </p:sp>
      <p:sp>
        <p:nvSpPr>
          <p:cNvPr id="4" name="Slide Number Placeholder 3"/>
          <p:cNvSpPr>
            <a:spLocks noGrp="1"/>
          </p:cNvSpPr>
          <p:nvPr>
            <p:ph type="sldNum" sz="quarter" idx="10"/>
          </p:nvPr>
        </p:nvSpPr>
        <p:spPr/>
        <p:txBody>
          <a:bodyPr/>
          <a:lstStyle/>
          <a:p>
            <a:fld id="{3D8086E8-DCC1-3F49-AF4A-9D53C1225A76}" type="slidenum">
              <a:rPr lang="en-US" smtClean="0"/>
              <a:t>2</a:t>
            </a:fld>
            <a:endParaRPr lang="en-US"/>
          </a:p>
        </p:txBody>
      </p:sp>
    </p:spTree>
    <p:extLst>
      <p:ext uri="{BB962C8B-B14F-4D97-AF65-F5344CB8AC3E}">
        <p14:creationId xmlns:p14="http://schemas.microsoft.com/office/powerpoint/2010/main" val="40625391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a:t>
            </a:r>
            <a:r>
              <a:rPr lang="en-US" baseline="0" dirty="0"/>
              <a:t>n these next sections, I’ll provide an overview of the Trinity assembly algorithm. </a:t>
            </a:r>
          </a:p>
          <a:p>
            <a:endParaRPr lang="en-US" baseline="0" dirty="0"/>
          </a:p>
          <a:p>
            <a:r>
              <a:rPr lang="en-US" baseline="0" dirty="0"/>
              <a:t>It’s not necessary to understand all the details of the Trinity algorithm in order to effectively use the software. If you want to, you can think of it as a black box with read sequences as input and assembled transcript </a:t>
            </a:r>
            <a:r>
              <a:rPr lang="en-US" baseline="0" dirty="0" err="1"/>
              <a:t>contigs</a:t>
            </a:r>
            <a:r>
              <a:rPr lang="en-US" baseline="0" dirty="0"/>
              <a:t> as output, but it is useful to understand what is happening at the various stages of the assembly when monitoring its execution or trying to </a:t>
            </a:r>
            <a:r>
              <a:rPr lang="en-US" baseline="0"/>
              <a:t>troubleshoot various aspects </a:t>
            </a:r>
            <a:r>
              <a:rPr lang="en-US" baseline="0" dirty="0"/>
              <a:t>of its behavior.</a:t>
            </a:r>
          </a:p>
          <a:p>
            <a:endParaRPr lang="en-US" baseline="0" dirty="0"/>
          </a:p>
        </p:txBody>
      </p:sp>
      <p:sp>
        <p:nvSpPr>
          <p:cNvPr id="4" name="Slide Number Placeholder 3"/>
          <p:cNvSpPr>
            <a:spLocks noGrp="1"/>
          </p:cNvSpPr>
          <p:nvPr>
            <p:ph type="sldNum" sz="quarter" idx="10"/>
          </p:nvPr>
        </p:nvSpPr>
        <p:spPr/>
        <p:txBody>
          <a:bodyPr/>
          <a:lstStyle/>
          <a:p>
            <a:fld id="{30E72A38-0CC0-EF4E-A68F-1E223AB6AA86}" type="slidenum">
              <a:rPr lang="en-US" smtClean="0"/>
              <a:t>22</a:t>
            </a:fld>
            <a:endParaRPr lang="en-US"/>
          </a:p>
        </p:txBody>
      </p:sp>
    </p:spTree>
    <p:extLst>
      <p:ext uri="{BB962C8B-B14F-4D97-AF65-F5344CB8AC3E}">
        <p14:creationId xmlns:p14="http://schemas.microsoft.com/office/powerpoint/2010/main" val="41941948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In the case of genome-guided transcript reconstruction, the reads are</a:t>
            </a:r>
            <a:r>
              <a:rPr lang="en-US" baseline="0" dirty="0"/>
              <a:t> aligned to the genome instead of being aligning to each other, and so we don’t encounter this scalability problem.  </a:t>
            </a:r>
          </a:p>
          <a:p>
            <a:endParaRPr lang="en-US" baseline="0" dirty="0"/>
          </a:p>
          <a:p>
            <a:r>
              <a:rPr lang="en-US" baseline="0" dirty="0"/>
              <a:t>Here, the genome provides a scaffold by which the reads are ordered, oriented, and their overlaps are readily defined according to genomic location.</a:t>
            </a:r>
          </a:p>
          <a:p>
            <a:endParaRPr lang="en-US" baseline="0" dirty="0"/>
          </a:p>
          <a:p>
            <a:r>
              <a:rPr lang="en-US" dirty="0"/>
              <a:t>Here’s an</a:t>
            </a:r>
            <a:r>
              <a:rPr lang="en-US" baseline="0" dirty="0"/>
              <a:t> example of a region of the genome where RNA-</a:t>
            </a:r>
            <a:r>
              <a:rPr lang="en-US" baseline="0" dirty="0" err="1"/>
              <a:t>Seq</a:t>
            </a:r>
            <a:r>
              <a:rPr lang="en-US" baseline="0" dirty="0"/>
              <a:t> reads were aligned…</a:t>
            </a:r>
          </a:p>
          <a:p>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t>23</a:t>
            </a:fld>
            <a:endParaRPr lang="en-US"/>
          </a:p>
        </p:txBody>
      </p:sp>
    </p:spTree>
    <p:extLst>
      <p:ext uri="{BB962C8B-B14F-4D97-AF65-F5344CB8AC3E}">
        <p14:creationId xmlns:p14="http://schemas.microsoft.com/office/powerpoint/2010/main" val="15202973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 and we see stacks of reads piling up at locations throughout this locus.</a:t>
            </a:r>
          </a:p>
          <a:p>
            <a:endParaRPr lang="en-US" baseline="0" dirty="0"/>
          </a:p>
          <a:p>
            <a:r>
              <a:rPr lang="en-US" dirty="0"/>
              <a:t>The piles of alignment segments</a:t>
            </a:r>
            <a:r>
              <a:rPr lang="en-US" baseline="0" dirty="0"/>
              <a:t> provide evidence of exons</a:t>
            </a:r>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t>24</a:t>
            </a:fld>
            <a:endParaRPr lang="en-US"/>
          </a:p>
        </p:txBody>
      </p:sp>
    </p:spTree>
    <p:extLst>
      <p:ext uri="{BB962C8B-B14F-4D97-AF65-F5344CB8AC3E}">
        <p14:creationId xmlns:p14="http://schemas.microsoft.com/office/powerpoint/2010/main" val="152029738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baseline="0" dirty="0"/>
          </a:p>
          <a:p>
            <a:r>
              <a:rPr lang="en-US" dirty="0"/>
              <a:t>And the large gaps</a:t>
            </a:r>
            <a:r>
              <a:rPr lang="en-US" baseline="0" dirty="0"/>
              <a:t> between alignment segments provide evidence of introns that were spliced out in the mature transcript.</a:t>
            </a:r>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t>25</a:t>
            </a:fld>
            <a:endParaRPr lang="en-US"/>
          </a:p>
        </p:txBody>
      </p:sp>
    </p:spTree>
    <p:extLst>
      <p:ext uri="{BB962C8B-B14F-4D97-AF65-F5344CB8AC3E}">
        <p14:creationId xmlns:p14="http://schemas.microsoft.com/office/powerpoint/2010/main" val="152029738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baseline="0" dirty="0"/>
          </a:p>
          <a:p>
            <a:r>
              <a:rPr lang="en-US" dirty="0"/>
              <a:t>In some cases, candidate</a:t>
            </a:r>
            <a:r>
              <a:rPr lang="en-US" baseline="0" dirty="0"/>
              <a:t> introns are found to overlap but have different end points, and this provides evidence of alternative splicing.</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t>26</a:t>
            </a:fld>
            <a:endParaRPr lang="en-US"/>
          </a:p>
        </p:txBody>
      </p:sp>
    </p:spTree>
    <p:extLst>
      <p:ext uri="{BB962C8B-B14F-4D97-AF65-F5344CB8AC3E}">
        <p14:creationId xmlns:p14="http://schemas.microsoft.com/office/powerpoint/2010/main" val="15202973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baseline="0" dirty="0"/>
          </a:p>
          <a:p>
            <a:r>
              <a:rPr lang="en-US" dirty="0"/>
              <a:t>As</a:t>
            </a:r>
            <a:r>
              <a:rPr lang="en-US" baseline="0" dirty="0"/>
              <a:t> discussed earlier, in order to assemble transcripts we’re going to encode the RNA-</a:t>
            </a:r>
            <a:r>
              <a:rPr lang="en-US" baseline="0" dirty="0" err="1"/>
              <a:t>Seq</a:t>
            </a:r>
            <a:r>
              <a:rPr lang="en-US" baseline="0" dirty="0"/>
              <a:t> data into a directed graph. </a:t>
            </a:r>
          </a:p>
          <a:p>
            <a:endParaRPr lang="en-US" baseline="0" dirty="0"/>
          </a:p>
          <a:p>
            <a:r>
              <a:rPr lang="en-US" baseline="0" dirty="0"/>
              <a:t>Based on the RNA-</a:t>
            </a:r>
            <a:r>
              <a:rPr lang="en-US" baseline="0" dirty="0" err="1"/>
              <a:t>Seq</a:t>
            </a:r>
            <a:r>
              <a:rPr lang="en-US" baseline="0" dirty="0"/>
              <a:t> read alignments, we were able to identify the individual exon and intron components of the gene expressed at this locus.</a:t>
            </a:r>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t>27</a:t>
            </a:fld>
            <a:endParaRPr lang="en-US"/>
          </a:p>
        </p:txBody>
      </p:sp>
    </p:spTree>
    <p:extLst>
      <p:ext uri="{BB962C8B-B14F-4D97-AF65-F5344CB8AC3E}">
        <p14:creationId xmlns:p14="http://schemas.microsoft.com/office/powerpoint/2010/main" val="152029738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we look carefully, we can find examples of individual reads aligning to</a:t>
            </a:r>
            <a:r>
              <a:rPr lang="en-US" baseline="0" dirty="0"/>
              <a:t> the genome and providing evidence for multiple introns and exons, and so we know that those introns and exons should be connected in the final transcript reconstructions.</a:t>
            </a:r>
          </a:p>
          <a:p>
            <a:endParaRPr lang="en-US" baseline="0" dirty="0"/>
          </a:p>
        </p:txBody>
      </p:sp>
      <p:sp>
        <p:nvSpPr>
          <p:cNvPr id="4" name="Slide Number Placeholder 3"/>
          <p:cNvSpPr>
            <a:spLocks noGrp="1"/>
          </p:cNvSpPr>
          <p:nvPr>
            <p:ph type="sldNum" sz="quarter" idx="10"/>
          </p:nvPr>
        </p:nvSpPr>
        <p:spPr/>
        <p:txBody>
          <a:bodyPr/>
          <a:lstStyle/>
          <a:p>
            <a:fld id="{50729432-ADD4-C643-B58E-FA965F319B1D}" type="slidenum">
              <a:rPr lang="en-US" smtClean="0"/>
              <a:t>28</a:t>
            </a:fld>
            <a:endParaRPr lang="en-US"/>
          </a:p>
        </p:txBody>
      </p:sp>
    </p:spTree>
    <p:extLst>
      <p:ext uri="{BB962C8B-B14F-4D97-AF65-F5344CB8AC3E}">
        <p14:creationId xmlns:p14="http://schemas.microsoft.com/office/powerpoint/2010/main" val="82135456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We can identify all such unique splice patterns provided by the reads, and start building our graph using the splice patterns as nodes.</a:t>
            </a:r>
            <a:endParaRPr lang="en-US" dirty="0"/>
          </a:p>
          <a:p>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t>29</a:t>
            </a:fld>
            <a:endParaRPr lang="en-US"/>
          </a:p>
        </p:txBody>
      </p:sp>
    </p:spTree>
    <p:extLst>
      <p:ext uri="{BB962C8B-B14F-4D97-AF65-F5344CB8AC3E}">
        <p14:creationId xmlns:p14="http://schemas.microsoft.com/office/powerpoint/2010/main" val="82135456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do this for all unique splice patterns.  Here, the number of splice patterns is just a small fraction of the total number of aligned reads,</a:t>
            </a:r>
            <a:r>
              <a:rPr lang="en-US" baseline="0" dirty="0"/>
              <a:t> and so we have a relatively few number of nodes to work with in our graph.</a:t>
            </a:r>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t>30</a:t>
            </a:fld>
            <a:endParaRPr lang="en-US"/>
          </a:p>
        </p:txBody>
      </p:sp>
    </p:spTree>
    <p:extLst>
      <p:ext uri="{BB962C8B-B14F-4D97-AF65-F5344CB8AC3E}">
        <p14:creationId xmlns:p14="http://schemas.microsoft.com/office/powerpoint/2010/main" val="82135456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then incorporate edges into the graph, drawing an edge between splice patterns that overlap and are compatible, that is to say that they</a:t>
            </a:r>
            <a:r>
              <a:rPr lang="en-US" baseline="0" dirty="0"/>
              <a:t> could have come from the same transcript isoform.   These are all cases where the splice patterns overlap and if there are introns in the overlapping region, those introns have identical splice sites.</a:t>
            </a:r>
          </a:p>
          <a:p>
            <a:endParaRPr lang="en-US" baseline="0" dirty="0"/>
          </a:p>
          <a:p>
            <a:r>
              <a:rPr lang="en-US" baseline="0" dirty="0"/>
              <a:t>For example, these top two alignment patterns overlap and they don’t conflict in their region of overlap.  They could have come from the same transcript isoform, and so we can draw an edge between them.</a:t>
            </a:r>
          </a:p>
          <a:p>
            <a:r>
              <a:rPr lang="en-US" baseline="0" dirty="0"/>
              <a:t>----</a:t>
            </a:r>
          </a:p>
          <a:p>
            <a:endParaRPr lang="en-US" baseline="0" dirty="0"/>
          </a:p>
          <a:p>
            <a:r>
              <a:rPr lang="en-US" baseline="0" dirty="0"/>
              <a:t>Similarly, this splicing pattern demonstrates overlap, and the overlapping introns have identical splice sites, so these are deemed compatible, possibly deriving from the same transcript isoform, and we draw an edge between them.  </a:t>
            </a:r>
          </a:p>
          <a:p>
            <a:r>
              <a:rPr lang="en-US" baseline="0" dirty="0"/>
              <a:t>----</a:t>
            </a:r>
          </a:p>
          <a:p>
            <a:endParaRPr lang="en-US" baseline="0" dirty="0"/>
          </a:p>
          <a:p>
            <a:r>
              <a:rPr lang="en-US" baseline="0" dirty="0"/>
              <a:t>We do this for all overlapping splice patterns.</a:t>
            </a:r>
          </a:p>
        </p:txBody>
      </p:sp>
      <p:sp>
        <p:nvSpPr>
          <p:cNvPr id="4" name="Slide Number Placeholder 3"/>
          <p:cNvSpPr>
            <a:spLocks noGrp="1"/>
          </p:cNvSpPr>
          <p:nvPr>
            <p:ph type="sldNum" sz="quarter" idx="10"/>
          </p:nvPr>
        </p:nvSpPr>
        <p:spPr/>
        <p:txBody>
          <a:bodyPr/>
          <a:lstStyle/>
          <a:p>
            <a:fld id="{50729432-ADD4-C643-B58E-FA965F319B1D}" type="slidenum">
              <a:rPr lang="en-US" smtClean="0"/>
              <a:t>31</a:t>
            </a:fld>
            <a:endParaRPr lang="en-US"/>
          </a:p>
        </p:txBody>
      </p:sp>
    </p:spTree>
    <p:extLst>
      <p:ext uri="{BB962C8B-B14F-4D97-AF65-F5344CB8AC3E}">
        <p14:creationId xmlns:p14="http://schemas.microsoft.com/office/powerpoint/2010/main" val="8213545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1031"/>
          <p:cNvSpPr>
            <a:spLocks noGrp="1" noChangeArrowheads="1"/>
          </p:cNvSpPr>
          <p:nvPr>
            <p:ph type="sldNum" sz="quarter" idx="5"/>
          </p:nvPr>
        </p:nvSpPr>
        <p:spPr>
          <a:noFill/>
        </p:spPr>
        <p:txBody>
          <a:bodyPr/>
          <a:lstStyle/>
          <a:p>
            <a:fld id="{A0BC675C-A398-404E-9A7B-8FD3C3FF8630}" type="slidenum">
              <a:rPr lang="en-US" smtClean="0">
                <a:solidFill>
                  <a:srgbClr val="000000"/>
                </a:solidFill>
              </a:rPr>
              <a:pPr/>
              <a:t>5</a:t>
            </a:fld>
            <a:endParaRPr lang="en-US" dirty="0">
              <a:solidFill>
                <a:srgbClr val="000000"/>
              </a:solidFill>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a:ln/>
        </p:spPr>
        <p:txBody>
          <a:bodyPr/>
          <a:lstStyle/>
          <a:p>
            <a:pPr eaLnBrk="1" hangingPunct="1"/>
            <a:endParaRPr lang="en-US" dirty="0">
              <a:latin typeface="Arial" pitchFamily="34" charset="0"/>
              <a:ea typeface="ＭＳ Ｐゴシック"/>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have those</a:t>
            </a:r>
            <a:r>
              <a:rPr lang="en-US" baseline="0" dirty="0"/>
              <a:t> splice patterns that overlap but have different introns, and these could not have come from the same transcript, so we cannot draw an edge between them in our graph.</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t>32</a:t>
            </a:fld>
            <a:endParaRPr lang="en-US"/>
          </a:p>
        </p:txBody>
      </p:sp>
    </p:spTree>
    <p:extLst>
      <p:ext uri="{BB962C8B-B14F-4D97-AF65-F5344CB8AC3E}">
        <p14:creationId xmlns:p14="http://schemas.microsoft.com/office/powerpoint/2010/main" val="82135456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we’ve completed our graph, we can then traverse paths through the graph to</a:t>
            </a:r>
            <a:r>
              <a:rPr lang="en-US" baseline="0" dirty="0"/>
              <a:t> reconstruct candidate isoforms.</a:t>
            </a:r>
          </a:p>
          <a:p>
            <a:endParaRPr lang="en-US" baseline="0" dirty="0"/>
          </a:p>
          <a:p>
            <a:r>
              <a:rPr lang="en-US" baseline="0" dirty="0"/>
              <a:t>Here, we’ve outlined 4 possible paths…</a:t>
            </a:r>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t>33</a:t>
            </a:fld>
            <a:endParaRPr lang="en-US"/>
          </a:p>
        </p:txBody>
      </p:sp>
    </p:spTree>
    <p:extLst>
      <p:ext uri="{BB962C8B-B14F-4D97-AF65-F5344CB8AC3E}">
        <p14:creationId xmlns:p14="http://schemas.microsoft.com/office/powerpoint/2010/main" val="285653895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tracing</a:t>
            </a:r>
            <a:r>
              <a:rPr lang="en-US" baseline="0" dirty="0"/>
              <a:t> each path yields a different transcript structure.</a:t>
            </a:r>
          </a:p>
          <a:p>
            <a:endParaRPr lang="en-US" baseline="0" dirty="0"/>
          </a:p>
          <a:p>
            <a:r>
              <a:rPr lang="en-US" baseline="0" dirty="0"/>
              <a:t>There are a large number of variations of this technique, and it usually involves scoring the possible paths according to some objective function, and only reporting those candidate isoform reconstructions that are best supported by the read alignments.</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t>34</a:t>
            </a:fld>
            <a:endParaRPr lang="en-US"/>
          </a:p>
        </p:txBody>
      </p:sp>
    </p:spTree>
    <p:extLst>
      <p:ext uri="{BB962C8B-B14F-4D97-AF65-F5344CB8AC3E}">
        <p14:creationId xmlns:p14="http://schemas.microsoft.com/office/powerpoint/2010/main" val="285653895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One way to build such a graph is treat each read a</a:t>
            </a:r>
            <a:r>
              <a:rPr lang="en-US" baseline="0" dirty="0"/>
              <a:t>s a separate node, and to perform all combinations of pairwise alignments between reads in order to identify overlaps and extensions.</a:t>
            </a:r>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t>36</a:t>
            </a:fld>
            <a:endParaRPr lang="en-US"/>
          </a:p>
        </p:txBody>
      </p:sp>
    </p:spTree>
    <p:extLst>
      <p:ext uri="{BB962C8B-B14F-4D97-AF65-F5344CB8AC3E}">
        <p14:creationId xmlns:p14="http://schemas.microsoft.com/office/powerpoint/2010/main" val="423070140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the overlap information,</a:t>
            </a:r>
            <a:r>
              <a:rPr lang="en-US" baseline="0" dirty="0"/>
              <a:t> we would build an overlap graph with reads as nodes and overlaps as edges.</a:t>
            </a:r>
          </a:p>
          <a:p>
            <a:endParaRPr lang="en-US" baseline="0" dirty="0"/>
          </a:p>
        </p:txBody>
      </p:sp>
      <p:sp>
        <p:nvSpPr>
          <p:cNvPr id="4" name="Slide Number Placeholder 3"/>
          <p:cNvSpPr>
            <a:spLocks noGrp="1"/>
          </p:cNvSpPr>
          <p:nvPr>
            <p:ph type="sldNum" sz="quarter" idx="10"/>
          </p:nvPr>
        </p:nvSpPr>
        <p:spPr/>
        <p:txBody>
          <a:bodyPr/>
          <a:lstStyle/>
          <a:p>
            <a:fld id="{50729432-ADD4-C643-B58E-FA965F319B1D}" type="slidenum">
              <a:rPr lang="en-US" smtClean="0"/>
              <a:t>37</a:t>
            </a:fld>
            <a:endParaRPr lang="en-US"/>
          </a:p>
        </p:txBody>
      </p:sp>
    </p:spTree>
    <p:extLst>
      <p:ext uri="{BB962C8B-B14F-4D97-AF65-F5344CB8AC3E}">
        <p14:creationId xmlns:p14="http://schemas.microsoft.com/office/powerpoint/2010/main" val="107443234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One could then trace the path of overlap</a:t>
            </a:r>
            <a:r>
              <a:rPr lang="en-US" baseline="0" dirty="0"/>
              <a:t> extensions to assemble the longer sequence</a:t>
            </a:r>
            <a:endParaRPr lang="en-US" dirty="0"/>
          </a:p>
          <a:p>
            <a:r>
              <a:rPr lang="en-US" dirty="0"/>
              <a:t>----</a:t>
            </a:r>
          </a:p>
          <a:p>
            <a:endParaRPr lang="en-US" dirty="0"/>
          </a:p>
          <a:p>
            <a:r>
              <a:rPr lang="en-US" dirty="0"/>
              <a:t>If there are minor sequence</a:t>
            </a:r>
            <a:r>
              <a:rPr lang="en-US" baseline="0" dirty="0"/>
              <a:t> differences in the regions of overlap that are likely due to sequencing error, these could be corrected by just taking a consensus and taking any original read quality information into account.</a:t>
            </a:r>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t>38</a:t>
            </a:fld>
            <a:endParaRPr lang="en-US"/>
          </a:p>
        </p:txBody>
      </p:sp>
    </p:spTree>
    <p:extLst>
      <p:ext uri="{BB962C8B-B14F-4D97-AF65-F5344CB8AC3E}">
        <p14:creationId xmlns:p14="http://schemas.microsoft.com/office/powerpoint/2010/main" val="112696585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a:t>
            </a:r>
            <a:r>
              <a:rPr lang="en-US" baseline="0" dirty="0"/>
              <a:t> approach can be highly effective, but it simply doesn’t scale well for large data sets such as those generated using RNA-Seq.</a:t>
            </a:r>
          </a:p>
          <a:p>
            <a:endParaRPr lang="en-US" baseline="0" dirty="0"/>
          </a:p>
          <a:p>
            <a:r>
              <a:rPr lang="en-US" baseline="0" dirty="0"/>
              <a:t>Building the overlap graph involved aligning and comparing each read to every other read.  If we have ‘n’ reads, then this would involve roughly n^2 number of comparisons.</a:t>
            </a:r>
          </a:p>
          <a:p>
            <a:r>
              <a:rPr lang="en-US" baseline="0" dirty="0"/>
              <a:t>----</a:t>
            </a:r>
          </a:p>
          <a:p>
            <a:endParaRPr lang="en-US" baseline="0" dirty="0"/>
          </a:p>
          <a:p>
            <a:r>
              <a:rPr lang="en-US" baseline="0" dirty="0"/>
              <a:t>If we plot the number of pairwise alignments required as a function of the number of reads, we see that the number of alignments grows exponentially.</a:t>
            </a:r>
          </a:p>
          <a:p>
            <a:r>
              <a:rPr lang="en-US" baseline="0" dirty="0"/>
              <a:t>----</a:t>
            </a:r>
          </a:p>
          <a:p>
            <a:endParaRPr lang="en-US" baseline="0" dirty="0"/>
          </a:p>
          <a:p>
            <a:r>
              <a:rPr lang="en-US" baseline="0" dirty="0"/>
              <a:t>This is a problem because it means that the amount of time it would take to do the alignments as well as the amount of computer hardware required to store the information would also grow exponentially, and so it’s just not a viable approach for assembling the many millions or billions of reads generated in an RNA-</a:t>
            </a:r>
            <a:r>
              <a:rPr lang="en-US" baseline="0" dirty="0" err="1"/>
              <a:t>Seq</a:t>
            </a:r>
            <a:r>
              <a:rPr lang="en-US" baseline="0" dirty="0"/>
              <a:t> experiment.</a:t>
            </a:r>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t>39</a:t>
            </a:fld>
            <a:endParaRPr lang="en-US"/>
          </a:p>
        </p:txBody>
      </p:sp>
    </p:spTree>
    <p:extLst>
      <p:ext uri="{BB962C8B-B14F-4D97-AF65-F5344CB8AC3E}">
        <p14:creationId xmlns:p14="http://schemas.microsoft.com/office/powerpoint/2010/main" val="110889776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we don’t have a genome to align to, we need to be able to assemble</a:t>
            </a:r>
            <a:r>
              <a:rPr lang="en-US" baseline="0" dirty="0"/>
              <a:t> the reads directly, but we need a way to avoid doing all pairwise alignments between the reads.</a:t>
            </a:r>
          </a:p>
          <a:p>
            <a:r>
              <a:rPr lang="en-US" baseline="0" dirty="0"/>
              <a:t>----</a:t>
            </a:r>
          </a:p>
          <a:p>
            <a:endParaRPr lang="en-US" baseline="0" dirty="0"/>
          </a:p>
          <a:p>
            <a:r>
              <a:rPr lang="en-US" baseline="0" dirty="0"/>
              <a:t>A popular technique for doing de novo assembly of short reads is to leverage a de </a:t>
            </a:r>
            <a:r>
              <a:rPr lang="en-US" baseline="0" dirty="0" err="1"/>
              <a:t>Bruijn</a:t>
            </a:r>
            <a:r>
              <a:rPr lang="en-US" baseline="0" dirty="0"/>
              <a:t> graph data structure.   The de </a:t>
            </a:r>
            <a:r>
              <a:rPr lang="en-US" baseline="0" dirty="0" err="1"/>
              <a:t>Bruijn</a:t>
            </a:r>
            <a:r>
              <a:rPr lang="en-US" baseline="0" dirty="0"/>
              <a:t> graph was initially applied to genome assembly and was later adopted for transcriptome assembly.  There are some key differences between assembling genomes and assembling transcriptomes using de </a:t>
            </a:r>
            <a:r>
              <a:rPr lang="en-US" baseline="0" dirty="0" err="1"/>
              <a:t>Bruijn</a:t>
            </a:r>
            <a:r>
              <a:rPr lang="en-US" baseline="0" dirty="0"/>
              <a:t> graphs, and I’ll comment more on that shortly.</a:t>
            </a:r>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t>40</a:t>
            </a:fld>
            <a:endParaRPr lang="en-US"/>
          </a:p>
        </p:txBody>
      </p:sp>
    </p:spTree>
    <p:extLst>
      <p:ext uri="{BB962C8B-B14F-4D97-AF65-F5344CB8AC3E}">
        <p14:creationId xmlns:p14="http://schemas.microsoft.com/office/powerpoint/2010/main" val="187141378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de </a:t>
            </a:r>
            <a:r>
              <a:rPr lang="en-US" dirty="0" err="1"/>
              <a:t>Bruijn</a:t>
            </a:r>
            <a:r>
              <a:rPr lang="en-US" baseline="0" dirty="0"/>
              <a:t> graph represents connectivity between sequences observed within reads, and the overlaps between reads are apparent by the virtue of having shared substrings.</a:t>
            </a:r>
            <a:endParaRPr lang="en-US" dirty="0"/>
          </a:p>
          <a:p>
            <a:endParaRPr lang="en-US" dirty="0"/>
          </a:p>
          <a:p>
            <a:endParaRPr lang="en-US" dirty="0"/>
          </a:p>
          <a:p>
            <a:r>
              <a:rPr lang="en-US" dirty="0"/>
              <a:t>The first step in a de </a:t>
            </a:r>
            <a:r>
              <a:rPr lang="en-US" dirty="0" err="1"/>
              <a:t>Bruijn</a:t>
            </a:r>
            <a:r>
              <a:rPr lang="en-US" baseline="0" dirty="0"/>
              <a:t> graph-based assembly is to construct the de </a:t>
            </a:r>
            <a:r>
              <a:rPr lang="en-US" baseline="0" dirty="0" err="1"/>
              <a:t>Bruijn</a:t>
            </a:r>
            <a:r>
              <a:rPr lang="en-US" baseline="0" dirty="0"/>
              <a:t> graph from the sequence reads.</a:t>
            </a:r>
          </a:p>
          <a:p>
            <a:endParaRPr lang="en-US" baseline="0" dirty="0"/>
          </a:p>
          <a:p>
            <a:r>
              <a:rPr lang="en-US" baseline="0" dirty="0"/>
              <a:t>Each read is decomposed into substrings of some specified length k. Each word of length k is called a k-mer.  In this example, k is set to 5, so here each 5-mer is extracted from the read.  </a:t>
            </a:r>
          </a:p>
          <a:p>
            <a:r>
              <a:rPr lang="en-US" baseline="0" dirty="0"/>
              <a:t>----</a:t>
            </a:r>
          </a:p>
          <a:p>
            <a:endParaRPr lang="en-US" baseline="0" dirty="0"/>
          </a:p>
          <a:p>
            <a:r>
              <a:rPr lang="en-US" baseline="0" dirty="0"/>
              <a:t>An ordered list of k-</a:t>
            </a:r>
            <a:r>
              <a:rPr lang="en-US" baseline="0" dirty="0" err="1"/>
              <a:t>mers</a:t>
            </a:r>
            <a:r>
              <a:rPr lang="en-US" baseline="0" dirty="0"/>
              <a:t> is generated by scanning a window of length k across the length of the read. </a:t>
            </a:r>
          </a:p>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30E72A38-0CC0-EF4E-A68F-1E223AB6AA86}" type="slidenum">
              <a:rPr lang="en-US" smtClean="0"/>
              <a:t>41</a:t>
            </a:fld>
            <a:endParaRPr lang="en-US"/>
          </a:p>
        </p:txBody>
      </p:sp>
    </p:spTree>
    <p:extLst>
      <p:ext uri="{BB962C8B-B14F-4D97-AF65-F5344CB8AC3E}">
        <p14:creationId xmlns:p14="http://schemas.microsoft.com/office/powerpoint/2010/main" val="27700558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That </a:t>
            </a:r>
            <a:r>
              <a:rPr lang="en-US" baseline="0" dirty="0" err="1"/>
              <a:t>kmer</a:t>
            </a:r>
            <a:r>
              <a:rPr lang="en-US" baseline="0" dirty="0"/>
              <a:t> is extracted from the read sequence</a:t>
            </a:r>
          </a:p>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30E72A38-0CC0-EF4E-A68F-1E223AB6AA86}" type="slidenum">
              <a:rPr lang="en-US" smtClean="0"/>
              <a:t>42</a:t>
            </a:fld>
            <a:endParaRPr lang="en-US"/>
          </a:p>
        </p:txBody>
      </p:sp>
    </p:spTree>
    <p:extLst>
      <p:ext uri="{BB962C8B-B14F-4D97-AF65-F5344CB8AC3E}">
        <p14:creationId xmlns:p14="http://schemas.microsoft.com/office/powerpoint/2010/main" val="2770055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1031"/>
          <p:cNvSpPr>
            <a:spLocks noGrp="1" noChangeArrowheads="1"/>
          </p:cNvSpPr>
          <p:nvPr>
            <p:ph type="sldNum" sz="quarter" idx="5"/>
          </p:nvPr>
        </p:nvSpPr>
        <p:spPr>
          <a:noFill/>
        </p:spPr>
        <p:txBody>
          <a:bodyPr/>
          <a:lstStyle/>
          <a:p>
            <a:fld id="{A0BC675C-A398-404E-9A7B-8FD3C3FF8630}" type="slidenum">
              <a:rPr lang="en-US" smtClean="0">
                <a:solidFill>
                  <a:srgbClr val="000000"/>
                </a:solidFill>
              </a:rPr>
              <a:pPr/>
              <a:t>6</a:t>
            </a:fld>
            <a:endParaRPr lang="en-US" dirty="0">
              <a:solidFill>
                <a:srgbClr val="000000"/>
              </a:solidFill>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a:ln/>
        </p:spPr>
        <p:txBody>
          <a:bodyPr/>
          <a:lstStyle/>
          <a:p>
            <a:pPr eaLnBrk="1" hangingPunct="1"/>
            <a:endParaRPr lang="en-US" dirty="0">
              <a:latin typeface="Arial" pitchFamily="34" charset="0"/>
              <a:ea typeface="ＭＳ Ｐゴシック"/>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r>
              <a:rPr lang="en-US" dirty="0"/>
              <a:t>and inserted as a node in our de </a:t>
            </a:r>
            <a:r>
              <a:rPr lang="en-US" dirty="0" err="1"/>
              <a:t>Bruijn</a:t>
            </a:r>
            <a:r>
              <a:rPr lang="en-US" dirty="0"/>
              <a:t> graph.  </a:t>
            </a:r>
            <a:r>
              <a:rPr lang="en-US" baseline="0" dirty="0"/>
              <a:t> This graph node now represents this unique </a:t>
            </a:r>
            <a:r>
              <a:rPr lang="en-US" baseline="0" dirty="0" err="1"/>
              <a:t>kmer</a:t>
            </a:r>
            <a:r>
              <a:rPr lang="en-US" baseline="0" dirty="0"/>
              <a:t> sequence, and this single node will represent this unique </a:t>
            </a:r>
            <a:r>
              <a:rPr lang="en-US" baseline="0" dirty="0" err="1"/>
              <a:t>kmer</a:t>
            </a:r>
            <a:r>
              <a:rPr lang="en-US" baseline="0" dirty="0"/>
              <a:t> for every occurrence of this </a:t>
            </a:r>
            <a:r>
              <a:rPr lang="en-US" baseline="0" dirty="0" err="1"/>
              <a:t>kmer</a:t>
            </a:r>
            <a:r>
              <a:rPr lang="en-US" baseline="0" dirty="0"/>
              <a:t> in the entire set of reads. </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30E72A38-0CC0-EF4E-A68F-1E223AB6AA86}" type="slidenum">
              <a:rPr lang="en-US" smtClean="0"/>
              <a:t>43</a:t>
            </a:fld>
            <a:endParaRPr lang="en-US"/>
          </a:p>
        </p:txBody>
      </p:sp>
    </p:spTree>
    <p:extLst>
      <p:ext uri="{BB962C8B-B14F-4D97-AF65-F5344CB8AC3E}">
        <p14:creationId xmlns:p14="http://schemas.microsoft.com/office/powerpoint/2010/main" val="27700558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We then shift the window</a:t>
            </a:r>
            <a:r>
              <a:rPr lang="en-US" baseline="0" dirty="0"/>
              <a:t> over by one base, extract that k-</a:t>
            </a:r>
            <a:r>
              <a:rPr lang="en-US" baseline="0" dirty="0" err="1"/>
              <a:t>mer</a:t>
            </a:r>
            <a:r>
              <a:rPr lang="en-US" baseline="0" dirty="0"/>
              <a:t>…</a:t>
            </a:r>
            <a:endParaRPr lang="en-US" dirty="0"/>
          </a:p>
          <a:p>
            <a:endParaRPr lang="en-US" dirty="0"/>
          </a:p>
        </p:txBody>
      </p:sp>
      <p:sp>
        <p:nvSpPr>
          <p:cNvPr id="4" name="Slide Number Placeholder 3"/>
          <p:cNvSpPr>
            <a:spLocks noGrp="1"/>
          </p:cNvSpPr>
          <p:nvPr>
            <p:ph type="sldNum" sz="quarter" idx="10"/>
          </p:nvPr>
        </p:nvSpPr>
        <p:spPr/>
        <p:txBody>
          <a:bodyPr/>
          <a:lstStyle/>
          <a:p>
            <a:fld id="{30E72A38-0CC0-EF4E-A68F-1E223AB6AA86}" type="slidenum">
              <a:rPr lang="en-US" smtClean="0"/>
              <a:t>44</a:t>
            </a:fld>
            <a:endParaRPr lang="en-US"/>
          </a:p>
        </p:txBody>
      </p:sp>
    </p:spTree>
    <p:extLst>
      <p:ext uri="{BB962C8B-B14F-4D97-AF65-F5344CB8AC3E}">
        <p14:creationId xmlns:p14="http://schemas.microsoft.com/office/powerpoint/2010/main" val="27700558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 and insert it as another node in our de </a:t>
            </a:r>
            <a:r>
              <a:rPr lang="en-US" baseline="0" dirty="0" err="1"/>
              <a:t>Bruijn</a:t>
            </a:r>
            <a:r>
              <a:rPr lang="en-US" baseline="0" dirty="0"/>
              <a:t> graph.</a:t>
            </a:r>
          </a:p>
          <a:p>
            <a:endParaRPr lang="en-US" baseline="0" dirty="0"/>
          </a:p>
        </p:txBody>
      </p:sp>
      <p:sp>
        <p:nvSpPr>
          <p:cNvPr id="4" name="Slide Number Placeholder 3"/>
          <p:cNvSpPr>
            <a:spLocks noGrp="1"/>
          </p:cNvSpPr>
          <p:nvPr>
            <p:ph type="sldNum" sz="quarter" idx="10"/>
          </p:nvPr>
        </p:nvSpPr>
        <p:spPr/>
        <p:txBody>
          <a:bodyPr/>
          <a:lstStyle/>
          <a:p>
            <a:fld id="{30E72A38-0CC0-EF4E-A68F-1E223AB6AA86}" type="slidenum">
              <a:rPr lang="en-US" smtClean="0"/>
              <a:t>45</a:t>
            </a:fld>
            <a:endParaRPr lang="en-US"/>
          </a:p>
        </p:txBody>
      </p:sp>
    </p:spTree>
    <p:extLst>
      <p:ext uri="{BB962C8B-B14F-4D97-AF65-F5344CB8AC3E}">
        <p14:creationId xmlns:p14="http://schemas.microsoft.com/office/powerpoint/2010/main" val="27700558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For each pair of neighboring k-</a:t>
            </a:r>
            <a:r>
              <a:rPr lang="en-US" baseline="0" dirty="0" err="1"/>
              <a:t>mers</a:t>
            </a:r>
            <a:r>
              <a:rPr lang="en-US" baseline="0" dirty="0"/>
              <a:t>, which overlap by k-1 bases, we include an edge between them in the graph.</a:t>
            </a:r>
          </a:p>
        </p:txBody>
      </p:sp>
      <p:sp>
        <p:nvSpPr>
          <p:cNvPr id="4" name="Slide Number Placeholder 3"/>
          <p:cNvSpPr>
            <a:spLocks noGrp="1"/>
          </p:cNvSpPr>
          <p:nvPr>
            <p:ph type="sldNum" sz="quarter" idx="10"/>
          </p:nvPr>
        </p:nvSpPr>
        <p:spPr/>
        <p:txBody>
          <a:bodyPr/>
          <a:lstStyle/>
          <a:p>
            <a:fld id="{30E72A38-0CC0-EF4E-A68F-1E223AB6AA86}" type="slidenum">
              <a:rPr lang="en-US" smtClean="0"/>
              <a:t>46</a:t>
            </a:fld>
            <a:endParaRPr lang="en-US"/>
          </a:p>
        </p:txBody>
      </p:sp>
    </p:spTree>
    <p:extLst>
      <p:ext uri="{BB962C8B-B14F-4D97-AF65-F5344CB8AC3E}">
        <p14:creationId xmlns:p14="http://schemas.microsoft.com/office/powerpoint/2010/main" val="27700558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a:p>
            <a:r>
              <a:rPr lang="en-US" baseline="0" dirty="0"/>
              <a:t>We continue to do this for all reads and fully construct our de </a:t>
            </a:r>
            <a:r>
              <a:rPr lang="en-US" baseline="0" dirty="0" err="1"/>
              <a:t>Bruijn</a:t>
            </a:r>
            <a:r>
              <a:rPr lang="en-US" baseline="0" dirty="0"/>
              <a:t> graph.</a:t>
            </a:r>
          </a:p>
          <a:p>
            <a:endParaRPr lang="en-US" baseline="0" dirty="0"/>
          </a:p>
          <a:p>
            <a:endParaRPr lang="en-US" baseline="0" dirty="0"/>
          </a:p>
          <a:p>
            <a:r>
              <a:rPr lang="en-US" baseline="0" dirty="0"/>
              <a:t>This de </a:t>
            </a:r>
            <a:r>
              <a:rPr lang="en-US" baseline="0" dirty="0" err="1"/>
              <a:t>Bruijn</a:t>
            </a:r>
            <a:r>
              <a:rPr lang="en-US" baseline="0" dirty="0"/>
              <a:t> graph is a very effective and compact way of representing the sequence data within the reads. For example,  hundreds of millions of reads can be sequenced, and the identical sequence regions within reads become compressed into individual nodes within the graph.  </a:t>
            </a:r>
          </a:p>
          <a:p>
            <a:endParaRPr lang="en-US" baseline="0" dirty="0"/>
          </a:p>
          <a:p>
            <a:r>
              <a:rPr lang="en-US" baseline="0" dirty="0"/>
              <a:t>At positions where related sequences diverge due to allelic polymorphisms, splicing variations, repeats, or due to sequencing errors, the graph will branch and can form bulges or loops.</a:t>
            </a:r>
          </a:p>
        </p:txBody>
      </p:sp>
      <p:sp>
        <p:nvSpPr>
          <p:cNvPr id="4" name="Slide Number Placeholder 3"/>
          <p:cNvSpPr>
            <a:spLocks noGrp="1"/>
          </p:cNvSpPr>
          <p:nvPr>
            <p:ph type="sldNum" sz="quarter" idx="10"/>
          </p:nvPr>
        </p:nvSpPr>
        <p:spPr/>
        <p:txBody>
          <a:bodyPr/>
          <a:lstStyle/>
          <a:p>
            <a:fld id="{30E72A38-0CC0-EF4E-A68F-1E223AB6AA86}" type="slidenum">
              <a:rPr lang="en-US" smtClean="0"/>
              <a:t>47</a:t>
            </a:fld>
            <a:endParaRPr lang="en-US"/>
          </a:p>
        </p:txBody>
      </p:sp>
    </p:spTree>
    <p:extLst>
      <p:ext uri="{BB962C8B-B14F-4D97-AF65-F5344CB8AC3E}">
        <p14:creationId xmlns:p14="http://schemas.microsoft.com/office/powerpoint/2010/main" val="27700558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a:t>
            </a:r>
            <a:r>
              <a:rPr lang="en-US" baseline="0" dirty="0"/>
              <a:t> building the graph from all the reads, the graph is typically pruned to remove bubbles and structures that likely stem from sequencing errors, </a:t>
            </a:r>
          </a:p>
          <a:p>
            <a:endParaRPr lang="en-US" baseline="0" dirty="0"/>
          </a:p>
          <a:p>
            <a:r>
              <a:rPr lang="en-US" baseline="0" dirty="0"/>
              <a:t>and the graph is further simplified by collapsing those nodes that form linear </a:t>
            </a:r>
            <a:r>
              <a:rPr lang="en-US" baseline="0" dirty="0" err="1"/>
              <a:t>unbranched</a:t>
            </a:r>
            <a:r>
              <a:rPr lang="en-US" baseline="0" dirty="0"/>
              <a:t> chains of overlapping k-</a:t>
            </a:r>
            <a:r>
              <a:rPr lang="en-US" baseline="0" dirty="0" err="1"/>
              <a:t>mers</a:t>
            </a:r>
            <a:r>
              <a:rPr lang="en-US" baseline="0" dirty="0"/>
              <a:t>.  </a:t>
            </a:r>
          </a:p>
          <a:p>
            <a:r>
              <a:rPr lang="en-US" dirty="0"/>
              <a:t>--</a:t>
            </a:r>
          </a:p>
          <a:p>
            <a:endParaRPr lang="en-US" dirty="0"/>
          </a:p>
          <a:p>
            <a:r>
              <a:rPr lang="en-US" dirty="0"/>
              <a:t>For</a:t>
            </a:r>
            <a:r>
              <a:rPr lang="en-US" baseline="0" dirty="0"/>
              <a:t> example, this linear chain of </a:t>
            </a:r>
            <a:r>
              <a:rPr lang="en-US" baseline="0" dirty="0" err="1"/>
              <a:t>kmers</a:t>
            </a:r>
            <a:r>
              <a:rPr lang="en-US" baseline="0" dirty="0"/>
              <a:t> is compressed into a single node in the compacted graph.</a:t>
            </a:r>
            <a:endParaRPr lang="en-US" dirty="0"/>
          </a:p>
        </p:txBody>
      </p:sp>
      <p:sp>
        <p:nvSpPr>
          <p:cNvPr id="4" name="Slide Number Placeholder 3"/>
          <p:cNvSpPr>
            <a:spLocks noGrp="1"/>
          </p:cNvSpPr>
          <p:nvPr>
            <p:ph type="sldNum" sz="quarter" idx="10"/>
          </p:nvPr>
        </p:nvSpPr>
        <p:spPr/>
        <p:txBody>
          <a:bodyPr/>
          <a:lstStyle/>
          <a:p>
            <a:fld id="{30E72A38-0CC0-EF4E-A68F-1E223AB6AA86}" type="slidenum">
              <a:rPr lang="en-US" smtClean="0"/>
              <a:t>48</a:t>
            </a:fld>
            <a:endParaRPr lang="en-US"/>
          </a:p>
        </p:txBody>
      </p:sp>
    </p:spTree>
    <p:extLst>
      <p:ext uri="{BB962C8B-B14F-4D97-AF65-F5344CB8AC3E}">
        <p14:creationId xmlns:p14="http://schemas.microsoft.com/office/powerpoint/2010/main" val="236780998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to reconstruct transcripts, we define</a:t>
            </a:r>
            <a:r>
              <a:rPr lang="en-US" baseline="0" dirty="0"/>
              <a:t> paths in the graph that are supported by the reads, and traverse those paths to reconstruct complete isoform sequences.</a:t>
            </a:r>
            <a:endParaRPr lang="en-US" dirty="0"/>
          </a:p>
          <a:p>
            <a:endParaRPr lang="en-US" dirty="0"/>
          </a:p>
          <a:p>
            <a:r>
              <a:rPr lang="en-US" dirty="0"/>
              <a:t>--</a:t>
            </a:r>
          </a:p>
          <a:p>
            <a:endParaRPr lang="en-US" dirty="0"/>
          </a:p>
          <a:p>
            <a:r>
              <a:rPr lang="en-US" dirty="0"/>
              <a:t>In</a:t>
            </a:r>
            <a:r>
              <a:rPr lang="en-US" baseline="0" dirty="0"/>
              <a:t> this example, there are again four possible paths from the beginning to the end of the graph, each path shown traced by a different color.  </a:t>
            </a:r>
          </a:p>
          <a:p>
            <a:endParaRPr lang="en-US" baseline="0" dirty="0"/>
          </a:p>
          <a:p>
            <a:r>
              <a:rPr lang="en-US" baseline="0" dirty="0"/>
              <a:t>By traversing each path, a different transcript sequence is generated.   </a:t>
            </a:r>
          </a:p>
          <a:p>
            <a:endParaRPr lang="en-US" baseline="0" dirty="0"/>
          </a:p>
          <a:p>
            <a:r>
              <a:rPr lang="en-US" baseline="0" dirty="0"/>
              <a:t>--</a:t>
            </a:r>
          </a:p>
          <a:p>
            <a:endParaRPr lang="en-US" baseline="0" dirty="0"/>
          </a:p>
          <a:p>
            <a:r>
              <a:rPr lang="en-US" baseline="0" dirty="0"/>
              <a:t>Again, there are many different algorithms and techniques for defining best paths within this graph, and ideally the best paths reported are those that are best supported by the RNA-</a:t>
            </a:r>
            <a:r>
              <a:rPr lang="en-US" baseline="0" dirty="0" err="1"/>
              <a:t>Seq</a:t>
            </a:r>
            <a:r>
              <a:rPr lang="en-US" baseline="0" dirty="0"/>
              <a:t> data, taking into account the paths supported by individual read sequences and any mate-pairing information that may be available.</a:t>
            </a:r>
          </a:p>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30E72A38-0CC0-EF4E-A68F-1E223AB6AA86}" type="slidenum">
              <a:rPr lang="en-US" smtClean="0"/>
              <a:t>49</a:t>
            </a:fld>
            <a:endParaRPr lang="en-US"/>
          </a:p>
        </p:txBody>
      </p:sp>
    </p:spTree>
    <p:extLst>
      <p:ext uri="{BB962C8B-B14F-4D97-AF65-F5344CB8AC3E}">
        <p14:creationId xmlns:p14="http://schemas.microsoft.com/office/powerpoint/2010/main" val="103444506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Both genome and transcriptome</a:t>
            </a:r>
            <a:r>
              <a:rPr lang="en-US" baseline="0" dirty="0"/>
              <a:t> assemblers make use of de </a:t>
            </a:r>
            <a:r>
              <a:rPr lang="en-US" baseline="0" dirty="0" err="1"/>
              <a:t>Bruijn</a:t>
            </a:r>
            <a:r>
              <a:rPr lang="en-US" baseline="0" dirty="0"/>
              <a:t> graphs for assembly, but they are tuned to assemble reads according to very different expected characteristics.   This is why you wouldn’t want to leverage a genome assembler for </a:t>
            </a:r>
            <a:r>
              <a:rPr lang="en-US" baseline="0" dirty="0" err="1"/>
              <a:t>transcriptome</a:t>
            </a:r>
            <a:r>
              <a:rPr lang="en-US" baseline="0" dirty="0"/>
              <a:t> assembly and vice-versa, since each method is highly specialized.</a:t>
            </a:r>
            <a:endParaRPr lang="en-US" dirty="0"/>
          </a:p>
          <a:p>
            <a:endParaRPr lang="en-US" dirty="0"/>
          </a:p>
          <a:p>
            <a:endParaRPr lang="en-US" baseline="0" dirty="0"/>
          </a:p>
          <a:p>
            <a:r>
              <a:rPr lang="en-US" dirty="0"/>
              <a:t>Some of the key differences between</a:t>
            </a:r>
            <a:r>
              <a:rPr lang="en-US" baseline="0" dirty="0"/>
              <a:t> what’s expected by</a:t>
            </a:r>
            <a:r>
              <a:rPr lang="en-US" dirty="0"/>
              <a:t> genome and transcriptome</a:t>
            </a:r>
            <a:r>
              <a:rPr lang="en-US" baseline="0" dirty="0"/>
              <a:t> assemblers include the following:</a:t>
            </a:r>
          </a:p>
          <a:p>
            <a:endParaRPr lang="en-US" baseline="0" dirty="0"/>
          </a:p>
          <a:p>
            <a:r>
              <a:rPr lang="en-US" baseline="0" dirty="0"/>
              <a:t>--</a:t>
            </a:r>
          </a:p>
          <a:p>
            <a:endParaRPr lang="en-US" baseline="0" dirty="0"/>
          </a:p>
          <a:p>
            <a:r>
              <a:rPr lang="en-US" dirty="0"/>
              <a:t>Genome assemblers expect</a:t>
            </a:r>
            <a:r>
              <a:rPr lang="en-US" baseline="0" dirty="0"/>
              <a:t> that read coverage is going to be rather uniform and will often discard sequences that occur at high coverage as repetitive sequences.  In contrast, transcriptome assembly needs to consider a wide range of coverage levels spanning several orders of magnitude since sequences with high coverage are more likely to represent highly expressed transcripts instead of repeats.</a:t>
            </a:r>
          </a:p>
          <a:p>
            <a:endParaRPr lang="en-US" baseline="0" dirty="0"/>
          </a:p>
          <a:p>
            <a:r>
              <a:rPr lang="en-US" baseline="0" dirty="0"/>
              <a:t>--</a:t>
            </a:r>
          </a:p>
          <a:p>
            <a:endParaRPr lang="en-US" baseline="0" dirty="0"/>
          </a:p>
          <a:p>
            <a:r>
              <a:rPr lang="en-US" baseline="0" dirty="0"/>
              <a:t>Genome assemblers typically aim to generate a single </a:t>
            </a:r>
            <a:r>
              <a:rPr lang="en-US" baseline="0" dirty="0" err="1"/>
              <a:t>contig</a:t>
            </a:r>
            <a:r>
              <a:rPr lang="en-US" baseline="0" dirty="0"/>
              <a:t> per locus.  In transcriptome assembly, it’s understood that single genes can generate many alternatively spliced transcripts, and multiple </a:t>
            </a:r>
            <a:r>
              <a:rPr lang="en-US" baseline="0" dirty="0" err="1"/>
              <a:t>contigs</a:t>
            </a:r>
            <a:r>
              <a:rPr lang="en-US" baseline="0" dirty="0"/>
              <a:t> are reported per locus where evidence of transcript complexity exists.</a:t>
            </a:r>
          </a:p>
          <a:p>
            <a:endParaRPr lang="en-US" baseline="0" dirty="0"/>
          </a:p>
          <a:p>
            <a:r>
              <a:rPr lang="en-US" baseline="0" dirty="0"/>
              <a:t>--</a:t>
            </a:r>
          </a:p>
          <a:p>
            <a:endParaRPr lang="en-US" baseline="0" dirty="0"/>
          </a:p>
          <a:p>
            <a:r>
              <a:rPr lang="en-US" baseline="0" dirty="0"/>
              <a:t>Genome assemblers aim to produce small numbers of very long </a:t>
            </a:r>
            <a:r>
              <a:rPr lang="en-US" baseline="0" dirty="0" err="1"/>
              <a:t>contig</a:t>
            </a:r>
            <a:r>
              <a:rPr lang="en-US" baseline="0" dirty="0"/>
              <a:t>, ideally reconstructing entire </a:t>
            </a:r>
            <a:r>
              <a:rPr lang="en-US" baseline="0" dirty="0" err="1"/>
              <a:t>megabase</a:t>
            </a:r>
            <a:r>
              <a:rPr lang="en-US" baseline="0" dirty="0"/>
              <a:t>-sized chromosomes where possible.  Transcriptome assemblers are generally tasked with assembling many thousands of separate transcripts, on the order of thousands of bases in length.</a:t>
            </a:r>
          </a:p>
          <a:p>
            <a:endParaRPr lang="en-US" baseline="0" dirty="0"/>
          </a:p>
          <a:p>
            <a:r>
              <a:rPr lang="en-US" baseline="0" dirty="0"/>
              <a:t>--</a:t>
            </a:r>
          </a:p>
          <a:p>
            <a:endParaRPr lang="en-US" baseline="0" dirty="0"/>
          </a:p>
          <a:p>
            <a:r>
              <a:rPr lang="en-US" baseline="0" dirty="0"/>
              <a:t>Finally, in genome assembly, reads are assumed to be derived from either strand of the double-stranded DNA molecule.  Conventional RNA-</a:t>
            </a:r>
            <a:r>
              <a:rPr lang="en-US" baseline="0" dirty="0" err="1"/>
              <a:t>Seq</a:t>
            </a:r>
            <a:r>
              <a:rPr lang="en-US" baseline="0" dirty="0"/>
              <a:t> offers the option of generating strand-specific data, and Transcriptome assemblers need to consider strand-specific data in order to assemble sense and antisense transcripts separately.</a:t>
            </a:r>
          </a:p>
          <a:p>
            <a:endParaRPr lang="en-US" baseline="0" dirty="0"/>
          </a:p>
        </p:txBody>
      </p:sp>
      <p:sp>
        <p:nvSpPr>
          <p:cNvPr id="4" name="Slide Number Placeholder 3"/>
          <p:cNvSpPr>
            <a:spLocks noGrp="1"/>
          </p:cNvSpPr>
          <p:nvPr>
            <p:ph type="sldNum" sz="quarter" idx="10"/>
          </p:nvPr>
        </p:nvSpPr>
        <p:spPr/>
        <p:txBody>
          <a:bodyPr/>
          <a:lstStyle/>
          <a:p>
            <a:fld id="{AEB432F8-549B-8D4E-891A-567AC352434D}" type="slidenum">
              <a:rPr lang="en-US" smtClean="0"/>
              <a:t>50</a:t>
            </a:fld>
            <a:endParaRPr lang="en-US"/>
          </a:p>
        </p:txBody>
      </p:sp>
    </p:spTree>
    <p:extLst>
      <p:ext uri="{BB962C8B-B14F-4D97-AF65-F5344CB8AC3E}">
        <p14:creationId xmlns:p14="http://schemas.microsoft.com/office/powerpoint/2010/main" val="123600055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a:t>Here’s a high-level overview of the whole Trinity assembly algorithm.</a:t>
            </a:r>
          </a:p>
          <a:p>
            <a:endParaRPr lang="en-US" baseline="0" dirty="0"/>
          </a:p>
          <a:p>
            <a:r>
              <a:rPr lang="en-US" baseline="0" dirty="0"/>
              <a:t>We call it Trinity because it involves three major steps that we’ve built into three separate software modules.</a:t>
            </a:r>
          </a:p>
          <a:p>
            <a:endParaRPr lang="en-US" baseline="0" dirty="0"/>
          </a:p>
          <a:p>
            <a:r>
              <a:rPr lang="en-US" baseline="0" dirty="0"/>
              <a:t>It starts with Inchworm, which first assembles the RNA-</a:t>
            </a:r>
            <a:r>
              <a:rPr lang="en-US" baseline="0" dirty="0" err="1"/>
              <a:t>Seq</a:t>
            </a:r>
            <a:r>
              <a:rPr lang="en-US" baseline="0" dirty="0"/>
              <a:t> data into linear </a:t>
            </a:r>
            <a:r>
              <a:rPr lang="en-US" baseline="0" dirty="0" err="1"/>
              <a:t>contigs</a:t>
            </a:r>
            <a:r>
              <a:rPr lang="en-US" baseline="0" dirty="0"/>
              <a:t>.  </a:t>
            </a:r>
          </a:p>
          <a:p>
            <a:endParaRPr lang="en-US" baseline="0" dirty="0"/>
          </a:p>
          <a:p>
            <a:r>
              <a:rPr lang="en-US" baseline="0" dirty="0"/>
              <a:t>Then, Chrysalis groups </a:t>
            </a:r>
            <a:r>
              <a:rPr lang="en-US" baseline="0" dirty="0" err="1"/>
              <a:t>contigs</a:t>
            </a:r>
            <a:r>
              <a:rPr lang="en-US" baseline="0" dirty="0"/>
              <a:t> that are related due to alternative splicing or gene duplication and constructs de </a:t>
            </a:r>
            <a:r>
              <a:rPr lang="en-US" baseline="0" dirty="0" err="1"/>
              <a:t>bruijn</a:t>
            </a:r>
            <a:r>
              <a:rPr lang="en-US" baseline="0" dirty="0"/>
              <a:t> graphs.</a:t>
            </a:r>
          </a:p>
          <a:p>
            <a:endParaRPr lang="en-US" baseline="0" dirty="0"/>
          </a:p>
          <a:p>
            <a:r>
              <a:rPr lang="en-US" baseline="0" dirty="0"/>
              <a:t>Finally, Butterfly examines reads in the context of the de </a:t>
            </a:r>
            <a:r>
              <a:rPr lang="en-US" baseline="0" dirty="0" err="1"/>
              <a:t>bruijn</a:t>
            </a:r>
            <a:r>
              <a:rPr lang="en-US" baseline="0" dirty="0"/>
              <a:t> graphs, and reports the final full-length transcripts and isoforms of transcripts.</a:t>
            </a:r>
          </a:p>
          <a:p>
            <a:endParaRPr lang="en-US" baseline="0" dirty="0"/>
          </a:p>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51</a:t>
            </a:fld>
            <a:endParaRPr 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Here</a:t>
            </a:r>
            <a:r>
              <a:rPr lang="en-US" baseline="0" dirty="0"/>
              <a:t> is a high-level overview of the Chrysalis operations.</a:t>
            </a:r>
            <a:endParaRPr lang="en-US" dirty="0"/>
          </a:p>
          <a:p>
            <a:endParaRPr lang="en-US" dirty="0"/>
          </a:p>
          <a:p>
            <a:r>
              <a:rPr lang="en-US" dirty="0"/>
              <a:t>Chrysalis</a:t>
            </a:r>
            <a:r>
              <a:rPr lang="en-US" baseline="0" dirty="0"/>
              <a:t> clusters related </a:t>
            </a:r>
            <a:r>
              <a:rPr lang="en-US" baseline="0" dirty="0" err="1"/>
              <a:t>contigs</a:t>
            </a:r>
            <a:r>
              <a:rPr lang="en-US" baseline="0" dirty="0"/>
              <a:t> based on these k-1mer overlaps.</a:t>
            </a:r>
          </a:p>
          <a:p>
            <a:r>
              <a:rPr lang="en-US" baseline="0" dirty="0" err="1"/>
              <a:t>Chyrsalis</a:t>
            </a:r>
            <a:r>
              <a:rPr lang="en-US" baseline="0" dirty="0"/>
              <a:t> also leverages read pairing information to join minimally overlapping </a:t>
            </a:r>
            <a:r>
              <a:rPr lang="en-US" baseline="0" dirty="0" err="1"/>
              <a:t>contigs</a:t>
            </a:r>
            <a:r>
              <a:rPr lang="en-US" baseline="0" dirty="0"/>
              <a:t>.</a:t>
            </a:r>
          </a:p>
          <a:p>
            <a:endParaRPr lang="en-US" baseline="0" dirty="0"/>
          </a:p>
          <a:p>
            <a:r>
              <a:rPr lang="en-US" baseline="0" dirty="0"/>
              <a:t>--</a:t>
            </a:r>
          </a:p>
          <a:p>
            <a:endParaRPr lang="en-US" baseline="0" dirty="0"/>
          </a:p>
          <a:p>
            <a:r>
              <a:rPr lang="en-US" baseline="0" dirty="0"/>
              <a:t>After identifying the connected inchworm </a:t>
            </a:r>
            <a:r>
              <a:rPr lang="en-US" baseline="0" dirty="0" err="1"/>
              <a:t>contigs</a:t>
            </a:r>
            <a:r>
              <a:rPr lang="en-US" baseline="0" dirty="0"/>
              <a:t>, it constructs a separate de </a:t>
            </a:r>
            <a:r>
              <a:rPr lang="en-US" baseline="0" dirty="0" err="1"/>
              <a:t>Bruijn</a:t>
            </a:r>
            <a:r>
              <a:rPr lang="en-US" baseline="0" dirty="0"/>
              <a:t> graph for each group.</a:t>
            </a:r>
          </a:p>
          <a:p>
            <a:endParaRPr lang="en-US" baseline="0" dirty="0"/>
          </a:p>
          <a:p>
            <a:r>
              <a:rPr lang="en-US" baseline="0" dirty="0"/>
              <a:t>(Again, the de </a:t>
            </a:r>
            <a:r>
              <a:rPr lang="en-US" baseline="0" dirty="0" err="1"/>
              <a:t>Bruijn</a:t>
            </a:r>
            <a:r>
              <a:rPr lang="en-US" baseline="0" dirty="0"/>
              <a:t> graph represents the overlaps between adjacent </a:t>
            </a:r>
            <a:r>
              <a:rPr lang="en-US" baseline="0" dirty="0" err="1"/>
              <a:t>kmers</a:t>
            </a:r>
            <a:r>
              <a:rPr lang="en-US" baseline="0" dirty="0"/>
              <a:t> in the sequences with branches at sites of variation.)</a:t>
            </a:r>
          </a:p>
          <a:p>
            <a:endParaRPr lang="en-US" baseline="0"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52</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1031"/>
          <p:cNvSpPr>
            <a:spLocks noGrp="1" noChangeArrowheads="1"/>
          </p:cNvSpPr>
          <p:nvPr>
            <p:ph type="sldNum" sz="quarter" idx="5"/>
          </p:nvPr>
        </p:nvSpPr>
        <p:spPr>
          <a:noFill/>
        </p:spPr>
        <p:txBody>
          <a:bodyPr/>
          <a:lstStyle/>
          <a:p>
            <a:fld id="{A0BC675C-A398-404E-9A7B-8FD3C3FF8630}" type="slidenum">
              <a:rPr lang="en-US" smtClean="0">
                <a:solidFill>
                  <a:srgbClr val="000000"/>
                </a:solidFill>
              </a:rPr>
              <a:pPr/>
              <a:t>7</a:t>
            </a:fld>
            <a:endParaRPr lang="en-US" dirty="0">
              <a:solidFill>
                <a:srgbClr val="000000"/>
              </a:solidFill>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a:ln/>
        </p:spPr>
        <p:txBody>
          <a:bodyPr/>
          <a:lstStyle/>
          <a:p>
            <a:pPr eaLnBrk="1" hangingPunct="1"/>
            <a:r>
              <a:rPr lang="en-US" dirty="0">
                <a:latin typeface="Arial" pitchFamily="34" charset="0"/>
                <a:ea typeface="ＭＳ Ｐゴシック"/>
              </a:rPr>
              <a:t>The current technological landscape for sequences</a:t>
            </a:r>
            <a:r>
              <a:rPr lang="en-US" baseline="0" dirty="0">
                <a:latin typeface="Arial" pitchFamily="34" charset="0"/>
                <a:ea typeface="ＭＳ Ｐゴシック"/>
              </a:rPr>
              <a:t> is somewhat diverse, although there are some clear favorites and those that are currently dominating the market.</a:t>
            </a:r>
          </a:p>
          <a:p>
            <a:pPr eaLnBrk="1" hangingPunct="1"/>
            <a:endParaRPr lang="en-US" baseline="0" dirty="0">
              <a:latin typeface="Arial" pitchFamily="34" charset="0"/>
              <a:ea typeface="ＭＳ Ｐゴシック"/>
            </a:endParaRPr>
          </a:p>
          <a:p>
            <a:pPr eaLnBrk="1" hangingPunct="1"/>
            <a:r>
              <a:rPr lang="en-US" baseline="0" dirty="0" err="1">
                <a:latin typeface="Arial" pitchFamily="34" charset="0"/>
                <a:ea typeface="ＭＳ Ｐゴシック"/>
              </a:rPr>
              <a:t>Illumina</a:t>
            </a:r>
            <a:r>
              <a:rPr lang="en-US" baseline="0" dirty="0">
                <a:latin typeface="Arial" pitchFamily="34" charset="0"/>
                <a:ea typeface="ＭＳ Ｐゴシック"/>
              </a:rPr>
              <a:t>, in particular, is one of the dominating technologies. </a:t>
            </a:r>
          </a:p>
          <a:p>
            <a:pPr eaLnBrk="1" hangingPunct="1"/>
            <a:endParaRPr lang="en-US" baseline="0" dirty="0">
              <a:latin typeface="Arial" pitchFamily="34" charset="0"/>
              <a:ea typeface="ＭＳ Ｐゴシック"/>
            </a:endParaRPr>
          </a:p>
          <a:p>
            <a:pPr eaLnBrk="1" hangingPunct="1"/>
            <a:r>
              <a:rPr lang="en-US" baseline="0" dirty="0">
                <a:latin typeface="Arial" pitchFamily="34" charset="0"/>
                <a:ea typeface="ＭＳ Ｐゴシック"/>
              </a:rPr>
              <a:t>This here is a table that contrasts the features of the different sequencers including cost, throughput, runtimes, read lengths, etc.</a:t>
            </a:r>
          </a:p>
          <a:p>
            <a:pPr eaLnBrk="1" hangingPunct="1"/>
            <a:endParaRPr lang="en-US" baseline="0" dirty="0">
              <a:latin typeface="Arial" pitchFamily="34" charset="0"/>
              <a:ea typeface="ＭＳ Ｐゴシック"/>
            </a:endParaRPr>
          </a:p>
          <a:p>
            <a:pPr eaLnBrk="1" hangingPunct="1"/>
            <a:r>
              <a:rPr lang="en-US" baseline="0" dirty="0">
                <a:latin typeface="Arial" pitchFamily="34" charset="0"/>
                <a:ea typeface="ＭＳ Ｐゴシック"/>
              </a:rPr>
              <a:t>Prices vary considerably according to these specs, anywhere from tens of thousands to a million dollars, and that doesn’t cover the reagent costs.  Julian covered many of these last week.</a:t>
            </a:r>
            <a:endParaRPr lang="en-US" dirty="0">
              <a:latin typeface="Arial" pitchFamily="34" charset="0"/>
              <a:ea typeface="ＭＳ Ｐゴシック"/>
            </a:endParaRPr>
          </a:p>
        </p:txBody>
      </p:sp>
    </p:spTree>
    <p:extLst>
      <p:ext uri="{BB962C8B-B14F-4D97-AF65-F5344CB8AC3E}">
        <p14:creationId xmlns:p14="http://schemas.microsoft.com/office/powerpoint/2010/main" val="99624467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And this is how we end up with many separate graphs, ideally one graph per gene, with each graph representing the transcriptional complexity at that locus.  </a:t>
            </a:r>
          </a:p>
          <a:p>
            <a:endParaRPr lang="en-US" baseline="0" dirty="0"/>
          </a:p>
          <a:p>
            <a:r>
              <a:rPr lang="en-US" baseline="0" dirty="0"/>
              <a:t>These graphs can then be processed in a parallel fashion by the next step of Trinity involving Butterfly.</a:t>
            </a:r>
          </a:p>
          <a:p>
            <a:endParaRPr lang="en-US" dirty="0"/>
          </a:p>
        </p:txBody>
      </p:sp>
      <p:sp>
        <p:nvSpPr>
          <p:cNvPr id="4" name="Slide Number Placeholder 3"/>
          <p:cNvSpPr>
            <a:spLocks noGrp="1"/>
          </p:cNvSpPr>
          <p:nvPr>
            <p:ph type="sldNum" sz="quarter" idx="10"/>
          </p:nvPr>
        </p:nvSpPr>
        <p:spPr/>
        <p:txBody>
          <a:bodyPr/>
          <a:lstStyle/>
          <a:p>
            <a:fld id="{30E72A38-0CC0-EF4E-A68F-1E223AB6AA86}" type="slidenum">
              <a:rPr lang="en-US" smtClean="0"/>
              <a:t>53</a:t>
            </a:fld>
            <a:endParaRPr lang="en-US"/>
          </a:p>
        </p:txBody>
      </p:sp>
    </p:spTree>
    <p:extLst>
      <p:ext uri="{BB962C8B-B14F-4D97-AF65-F5344CB8AC3E}">
        <p14:creationId xmlns:p14="http://schemas.microsoft.com/office/powerpoint/2010/main" val="407939600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Butterfly operates on each of</a:t>
            </a:r>
            <a:r>
              <a:rPr lang="en-US" baseline="0" dirty="0"/>
              <a:t> these graphs independently.</a:t>
            </a:r>
          </a:p>
          <a:p>
            <a:endParaRPr lang="en-US" baseline="0" dirty="0"/>
          </a:p>
          <a:p>
            <a:r>
              <a:rPr lang="en-US" baseline="0" dirty="0"/>
              <a:t>It first compacts the de </a:t>
            </a:r>
            <a:r>
              <a:rPr lang="en-US" baseline="0" dirty="0" err="1"/>
              <a:t>Bruijn</a:t>
            </a:r>
            <a:r>
              <a:rPr lang="en-US" baseline="0" dirty="0"/>
              <a:t> graph by collapsing the </a:t>
            </a:r>
            <a:r>
              <a:rPr lang="en-US" baseline="0" dirty="0" err="1"/>
              <a:t>unbranched</a:t>
            </a:r>
            <a:r>
              <a:rPr lang="en-US" baseline="0" dirty="0"/>
              <a:t> stretches, as described earlier.</a:t>
            </a:r>
          </a:p>
          <a:p>
            <a:endParaRPr lang="en-US" baseline="0" dirty="0"/>
          </a:p>
          <a:p>
            <a:r>
              <a:rPr lang="en-US" baseline="0" dirty="0"/>
              <a:t>It then threads the original sequencing reads into the graph, tracking the paths occupied by the reads and those paths supported by mate pairs.</a:t>
            </a:r>
          </a:p>
          <a:p>
            <a:endParaRPr lang="en-US" baseline="0" dirty="0"/>
          </a:p>
          <a:p>
            <a:r>
              <a:rPr lang="en-US" baseline="0" dirty="0"/>
              <a:t>Butterfly then reports the most probable paths through the graph supported by the reads and read pairings, emitting full-length transcripts for </a:t>
            </a:r>
            <a:r>
              <a:rPr lang="en-US" baseline="0" dirty="0">
                <a:solidFill>
                  <a:srgbClr val="FF0000"/>
                </a:solidFill>
              </a:rPr>
              <a:t>isoforms and </a:t>
            </a:r>
            <a:r>
              <a:rPr lang="en-US" baseline="0" dirty="0" err="1">
                <a:solidFill>
                  <a:srgbClr val="FF0000"/>
                </a:solidFill>
              </a:rPr>
              <a:t>paralogs</a:t>
            </a:r>
            <a:r>
              <a:rPr lang="en-US" baseline="0" dirty="0">
                <a:solidFill>
                  <a:srgbClr val="FF0000"/>
                </a:solidFill>
              </a:rPr>
              <a:t>.</a:t>
            </a:r>
          </a:p>
          <a:p>
            <a:endParaRPr lang="en-US" baseline="0"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54</a:t>
            </a:fld>
            <a:endParaRPr 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85721AC-E243-BC49-81AA-4F9E33E1DB3C}" type="slidenum">
              <a:rPr lang="en-US" smtClean="0"/>
              <a:t>56</a:t>
            </a:fld>
            <a:endParaRPr lang="en-US"/>
          </a:p>
        </p:txBody>
      </p:sp>
    </p:spTree>
    <p:extLst>
      <p:ext uri="{BB962C8B-B14F-4D97-AF65-F5344CB8AC3E}">
        <p14:creationId xmlns:p14="http://schemas.microsoft.com/office/powerpoint/2010/main" val="350336216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85721AC-E243-BC49-81AA-4F9E33E1DB3C}" type="slidenum">
              <a:rPr lang="en-US" smtClean="0"/>
              <a:t>57</a:t>
            </a:fld>
            <a:endParaRPr lang="en-US"/>
          </a:p>
        </p:txBody>
      </p:sp>
    </p:spTree>
    <p:extLst>
      <p:ext uri="{BB962C8B-B14F-4D97-AF65-F5344CB8AC3E}">
        <p14:creationId xmlns:p14="http://schemas.microsoft.com/office/powerpoint/2010/main" val="207775374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Last year</a:t>
            </a:r>
            <a:r>
              <a:rPr lang="en-US" baseline="0" dirty="0"/>
              <a:t>, we published a paper in Nature Protocols that outlines how you would perform a Trinity de novo assembly followed by supported downstream analyses including abundance estimation, differential expression analysis, and exploring patterns of transcript expression across multiple sample types.</a:t>
            </a:r>
            <a:endParaRPr lang="en-US" dirty="0"/>
          </a:p>
        </p:txBody>
      </p:sp>
      <p:sp>
        <p:nvSpPr>
          <p:cNvPr id="4" name="Slide Number Placeholder 3"/>
          <p:cNvSpPr>
            <a:spLocks noGrp="1"/>
          </p:cNvSpPr>
          <p:nvPr>
            <p:ph type="sldNum" sz="quarter" idx="10"/>
          </p:nvPr>
        </p:nvSpPr>
        <p:spPr/>
        <p:txBody>
          <a:bodyPr/>
          <a:lstStyle/>
          <a:p>
            <a:fld id="{AEB432F8-549B-8D4E-891A-567AC352434D}" type="slidenum">
              <a:rPr lang="en-US" smtClean="0"/>
              <a:t>59</a:t>
            </a:fld>
            <a:endParaRPr lang="en-US"/>
          </a:p>
        </p:txBody>
      </p:sp>
    </p:spTree>
    <p:extLst>
      <p:ext uri="{BB962C8B-B14F-4D97-AF65-F5344CB8AC3E}">
        <p14:creationId xmlns:p14="http://schemas.microsoft.com/office/powerpoint/2010/main" val="31965656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1031"/>
          <p:cNvSpPr>
            <a:spLocks noGrp="1" noChangeArrowheads="1"/>
          </p:cNvSpPr>
          <p:nvPr>
            <p:ph type="sldNum" sz="quarter" idx="5"/>
          </p:nvPr>
        </p:nvSpPr>
        <p:spPr>
          <a:noFill/>
        </p:spPr>
        <p:txBody>
          <a:bodyPr/>
          <a:lstStyle/>
          <a:p>
            <a:fld id="{A0BC675C-A398-404E-9A7B-8FD3C3FF8630}" type="slidenum">
              <a:rPr lang="en-US" smtClean="0">
                <a:solidFill>
                  <a:srgbClr val="000000"/>
                </a:solidFill>
              </a:rPr>
              <a:pPr/>
              <a:t>8</a:t>
            </a:fld>
            <a:endParaRPr lang="en-US" dirty="0">
              <a:solidFill>
                <a:srgbClr val="000000"/>
              </a:solidFill>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a:ln/>
        </p:spPr>
        <p:txBody>
          <a:bodyPr/>
          <a:lstStyle/>
          <a:p>
            <a:pPr eaLnBrk="1" hangingPunct="1"/>
            <a:r>
              <a:rPr lang="en-US" dirty="0">
                <a:latin typeface="Arial" pitchFamily="34" charset="0"/>
                <a:ea typeface="ＭＳ Ｐゴシック"/>
              </a:rPr>
              <a:t>Everyone has different reasons for choosing one.</a:t>
            </a:r>
          </a:p>
        </p:txBody>
      </p:sp>
    </p:spTree>
    <p:extLst>
      <p:ext uri="{BB962C8B-B14F-4D97-AF65-F5344CB8AC3E}">
        <p14:creationId xmlns:p14="http://schemas.microsoft.com/office/powerpoint/2010/main" val="31540617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a:p>
            <a:endParaRPr lang="en-US" baseline="0" dirty="0"/>
          </a:p>
          <a:p>
            <a:r>
              <a:rPr lang="en-US" baseline="0" dirty="0"/>
              <a:t>In any case, the transcriptome reads that are generated from sequencing are often much shorter than the original transcript molecules they were derived from, and one of the key </a:t>
            </a:r>
            <a:r>
              <a:rPr lang="en-US" baseline="0" dirty="0" err="1"/>
              <a:t>bioinformatic</a:t>
            </a:r>
            <a:r>
              <a:rPr lang="en-US" baseline="0" dirty="0"/>
              <a:t> challenges is to reconstruct the original full length transcript from the shorter sequencing reads.</a:t>
            </a:r>
          </a:p>
          <a:p>
            <a:endParaRPr lang="en-US" baseline="0" dirty="0"/>
          </a:p>
        </p:txBody>
      </p:sp>
      <p:sp>
        <p:nvSpPr>
          <p:cNvPr id="4" name="Slide Number Placeholder 3"/>
          <p:cNvSpPr>
            <a:spLocks noGrp="1"/>
          </p:cNvSpPr>
          <p:nvPr>
            <p:ph type="sldNum" sz="quarter" idx="10"/>
          </p:nvPr>
        </p:nvSpPr>
        <p:spPr/>
        <p:txBody>
          <a:bodyPr/>
          <a:lstStyle/>
          <a:p>
            <a:fld id="{50729432-ADD4-C643-B58E-FA965F319B1D}" type="slidenum">
              <a:rPr lang="en-US" smtClean="0"/>
              <a:t>9</a:t>
            </a:fld>
            <a:endParaRPr lang="en-US"/>
          </a:p>
        </p:txBody>
      </p:sp>
    </p:spTree>
    <p:extLst>
      <p:ext uri="{BB962C8B-B14F-4D97-AF65-F5344CB8AC3E}">
        <p14:creationId xmlns:p14="http://schemas.microsoft.com/office/powerpoint/2010/main" val="13222158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One of the primary goals</a:t>
            </a:r>
            <a:r>
              <a:rPr lang="en-US" baseline="0" dirty="0"/>
              <a:t> in RNA-Seq studies is to reconstruct the transcripts from which the short reads were derived, and transcript reconstruction is often a prerequisite to downstream studies such as genome annotation or </a:t>
            </a:r>
            <a:r>
              <a:rPr lang="en-US" baseline="0" dirty="0" err="1"/>
              <a:t>diifferential</a:t>
            </a:r>
            <a:r>
              <a:rPr lang="en-US" baseline="0" dirty="0"/>
              <a:t> expression analysis.</a:t>
            </a:r>
            <a:endParaRPr lang="en-US" dirty="0"/>
          </a:p>
          <a:p>
            <a:endParaRPr lang="en-US" dirty="0"/>
          </a:p>
          <a:p>
            <a:r>
              <a:rPr lang="en-US" dirty="0"/>
              <a:t>Two general strategies</a:t>
            </a:r>
            <a:r>
              <a:rPr lang="en-US" baseline="0" dirty="0"/>
              <a:t> have been explored for reconstructing transcripts from RNA-Seq reads.  </a:t>
            </a:r>
          </a:p>
          <a:p>
            <a:endParaRPr lang="en-US" baseline="0"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10</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One</a:t>
            </a:r>
            <a:r>
              <a:rPr lang="en-US" baseline="0" dirty="0"/>
              <a:t> strategy requires having a reference genome and involves first aligning reads to the genome using a spliced aligner.</a:t>
            </a:r>
          </a:p>
          <a:p>
            <a:endParaRPr lang="en-US" baseline="0"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11</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51D03F2D-FF1B-1547-BCC9-7E647B30FB26}" type="datetimeFigureOut">
              <a:rPr lang="en-US" smtClean="0"/>
              <a:t>11/13/18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DD0FFD-985F-B941-A880-7DABC98BE673}" type="slidenum">
              <a:rPr lang="en-US" smtClean="0"/>
              <a:t>‹#›</a:t>
            </a:fld>
            <a:endParaRPr lang="en-US"/>
          </a:p>
        </p:txBody>
      </p:sp>
    </p:spTree>
    <p:extLst>
      <p:ext uri="{BB962C8B-B14F-4D97-AF65-F5344CB8AC3E}">
        <p14:creationId xmlns:p14="http://schemas.microsoft.com/office/powerpoint/2010/main" val="37569001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1D03F2D-FF1B-1547-BCC9-7E647B30FB26}" type="datetimeFigureOut">
              <a:rPr lang="en-US" smtClean="0"/>
              <a:t>11/13/18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DD0FFD-985F-B941-A880-7DABC98BE673}" type="slidenum">
              <a:rPr lang="en-US" smtClean="0"/>
              <a:t>‹#›</a:t>
            </a:fld>
            <a:endParaRPr lang="en-US"/>
          </a:p>
        </p:txBody>
      </p:sp>
    </p:spTree>
    <p:extLst>
      <p:ext uri="{BB962C8B-B14F-4D97-AF65-F5344CB8AC3E}">
        <p14:creationId xmlns:p14="http://schemas.microsoft.com/office/powerpoint/2010/main" val="40826929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1D03F2D-FF1B-1547-BCC9-7E647B30FB26}" type="datetimeFigureOut">
              <a:rPr lang="en-US" smtClean="0"/>
              <a:t>11/13/18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DD0FFD-985F-B941-A880-7DABC98BE673}" type="slidenum">
              <a:rPr lang="en-US" smtClean="0"/>
              <a:t>‹#›</a:t>
            </a:fld>
            <a:endParaRPr lang="en-US"/>
          </a:p>
        </p:txBody>
      </p:sp>
    </p:spTree>
    <p:extLst>
      <p:ext uri="{BB962C8B-B14F-4D97-AF65-F5344CB8AC3E}">
        <p14:creationId xmlns:p14="http://schemas.microsoft.com/office/powerpoint/2010/main" val="26568662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1D03F2D-FF1B-1547-BCC9-7E647B30FB26}" type="datetimeFigureOut">
              <a:rPr lang="en-US" smtClean="0"/>
              <a:t>11/13/18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DD0FFD-985F-B941-A880-7DABC98BE673}" type="slidenum">
              <a:rPr lang="en-US" smtClean="0"/>
              <a:t>‹#›</a:t>
            </a:fld>
            <a:endParaRPr lang="en-US"/>
          </a:p>
        </p:txBody>
      </p:sp>
    </p:spTree>
    <p:extLst>
      <p:ext uri="{BB962C8B-B14F-4D97-AF65-F5344CB8AC3E}">
        <p14:creationId xmlns:p14="http://schemas.microsoft.com/office/powerpoint/2010/main" val="31903524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1D03F2D-FF1B-1547-BCC9-7E647B30FB26}" type="datetimeFigureOut">
              <a:rPr lang="en-US" smtClean="0"/>
              <a:t>11/13/18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DD0FFD-985F-B941-A880-7DABC98BE673}" type="slidenum">
              <a:rPr lang="en-US" smtClean="0"/>
              <a:t>‹#›</a:t>
            </a:fld>
            <a:endParaRPr lang="en-US"/>
          </a:p>
        </p:txBody>
      </p:sp>
    </p:spTree>
    <p:extLst>
      <p:ext uri="{BB962C8B-B14F-4D97-AF65-F5344CB8AC3E}">
        <p14:creationId xmlns:p14="http://schemas.microsoft.com/office/powerpoint/2010/main" val="23169870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1D03F2D-FF1B-1547-BCC9-7E647B30FB26}" type="datetimeFigureOut">
              <a:rPr lang="en-US" smtClean="0"/>
              <a:t>11/13/18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DDD0FFD-985F-B941-A880-7DABC98BE673}" type="slidenum">
              <a:rPr lang="en-US" smtClean="0"/>
              <a:t>‹#›</a:t>
            </a:fld>
            <a:endParaRPr lang="en-US"/>
          </a:p>
        </p:txBody>
      </p:sp>
    </p:spTree>
    <p:extLst>
      <p:ext uri="{BB962C8B-B14F-4D97-AF65-F5344CB8AC3E}">
        <p14:creationId xmlns:p14="http://schemas.microsoft.com/office/powerpoint/2010/main" val="7711404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1D03F2D-FF1B-1547-BCC9-7E647B30FB26}" type="datetimeFigureOut">
              <a:rPr lang="en-US" smtClean="0"/>
              <a:t>11/13/18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DDD0FFD-985F-B941-A880-7DABC98BE673}" type="slidenum">
              <a:rPr lang="en-US" smtClean="0"/>
              <a:t>‹#›</a:t>
            </a:fld>
            <a:endParaRPr lang="en-US"/>
          </a:p>
        </p:txBody>
      </p:sp>
    </p:spTree>
    <p:extLst>
      <p:ext uri="{BB962C8B-B14F-4D97-AF65-F5344CB8AC3E}">
        <p14:creationId xmlns:p14="http://schemas.microsoft.com/office/powerpoint/2010/main" val="33945641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1D03F2D-FF1B-1547-BCC9-7E647B30FB26}" type="datetimeFigureOut">
              <a:rPr lang="en-US" smtClean="0"/>
              <a:t>11/13/18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DDD0FFD-985F-B941-A880-7DABC98BE673}" type="slidenum">
              <a:rPr lang="en-US" smtClean="0"/>
              <a:t>‹#›</a:t>
            </a:fld>
            <a:endParaRPr lang="en-US"/>
          </a:p>
        </p:txBody>
      </p:sp>
    </p:spTree>
    <p:extLst>
      <p:ext uri="{BB962C8B-B14F-4D97-AF65-F5344CB8AC3E}">
        <p14:creationId xmlns:p14="http://schemas.microsoft.com/office/powerpoint/2010/main" val="33524051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1D03F2D-FF1B-1547-BCC9-7E647B30FB26}" type="datetimeFigureOut">
              <a:rPr lang="en-US" smtClean="0"/>
              <a:t>11/13/18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DDD0FFD-985F-B941-A880-7DABC98BE673}" type="slidenum">
              <a:rPr lang="en-US" smtClean="0"/>
              <a:t>‹#›</a:t>
            </a:fld>
            <a:endParaRPr lang="en-US"/>
          </a:p>
        </p:txBody>
      </p:sp>
    </p:spTree>
    <p:extLst>
      <p:ext uri="{BB962C8B-B14F-4D97-AF65-F5344CB8AC3E}">
        <p14:creationId xmlns:p14="http://schemas.microsoft.com/office/powerpoint/2010/main" val="16328279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1D03F2D-FF1B-1547-BCC9-7E647B30FB26}" type="datetimeFigureOut">
              <a:rPr lang="en-US" smtClean="0"/>
              <a:t>11/13/18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DDD0FFD-985F-B941-A880-7DABC98BE673}" type="slidenum">
              <a:rPr lang="en-US" smtClean="0"/>
              <a:t>‹#›</a:t>
            </a:fld>
            <a:endParaRPr lang="en-US"/>
          </a:p>
        </p:txBody>
      </p:sp>
    </p:spTree>
    <p:extLst>
      <p:ext uri="{BB962C8B-B14F-4D97-AF65-F5344CB8AC3E}">
        <p14:creationId xmlns:p14="http://schemas.microsoft.com/office/powerpoint/2010/main" val="33613410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1D03F2D-FF1B-1547-BCC9-7E647B30FB26}" type="datetimeFigureOut">
              <a:rPr lang="en-US" smtClean="0"/>
              <a:t>11/13/18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DDD0FFD-985F-B941-A880-7DABC98BE673}" type="slidenum">
              <a:rPr lang="en-US" smtClean="0"/>
              <a:t>‹#›</a:t>
            </a:fld>
            <a:endParaRPr lang="en-US"/>
          </a:p>
        </p:txBody>
      </p:sp>
    </p:spTree>
    <p:extLst>
      <p:ext uri="{BB962C8B-B14F-4D97-AF65-F5344CB8AC3E}">
        <p14:creationId xmlns:p14="http://schemas.microsoft.com/office/powerpoint/2010/main" val="35984725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1D03F2D-FF1B-1547-BCC9-7E647B30FB26}" type="datetimeFigureOut">
              <a:rPr lang="en-US" smtClean="0"/>
              <a:t>11/13/18</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DDD0FFD-985F-B941-A880-7DABC98BE673}" type="slidenum">
              <a:rPr lang="en-US" smtClean="0"/>
              <a:t>‹#›</a:t>
            </a:fld>
            <a:endParaRPr lang="en-US"/>
          </a:p>
        </p:txBody>
      </p:sp>
    </p:spTree>
    <p:extLst>
      <p:ext uri="{BB962C8B-B14F-4D97-AF65-F5344CB8AC3E}">
        <p14:creationId xmlns:p14="http://schemas.microsoft.com/office/powerpoint/2010/main" val="424051896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jpeg"/></Relationships>
</file>

<file path=ppt/slides/_rels/slide19.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3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4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4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4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4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4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4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6.xm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5.xml.rels><?xml version="1.0" encoding="UTF-8" standalone="yes"?>
<Relationships xmlns="http://schemas.openxmlformats.org/package/2006/relationships"><Relationship Id="rId8" Type="http://schemas.openxmlformats.org/officeDocument/2006/relationships/image" Target="../media/image10.jpeg"/><Relationship Id="rId3" Type="http://schemas.openxmlformats.org/officeDocument/2006/relationships/image" Target="../media/image5.jpeg"/><Relationship Id="rId7" Type="http://schemas.openxmlformats.org/officeDocument/2006/relationships/image" Target="../media/image9.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jpeg"/><Relationship Id="rId9" Type="http://schemas.openxmlformats.org/officeDocument/2006/relationships/image" Target="../media/image11.png"/></Relationships>
</file>

<file path=ppt/slides/_rels/slide50.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jpeg"/></Relationships>
</file>

<file path=ppt/slides/_rels/slide5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6.png"/><Relationship Id="rId4" Type="http://schemas.openxmlformats.org/officeDocument/2006/relationships/image" Target="../media/image49.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5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4.gif"/><Relationship Id="rId7" Type="http://schemas.openxmlformats.org/officeDocument/2006/relationships/image" Target="../media/image57.png"/><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55.tiff"/><Relationship Id="rId4" Type="http://schemas.openxmlformats.org/officeDocument/2006/relationships/image" Target="../media/image18.png"/></Relationships>
</file>

<file path=ppt/slides/_rels/slide5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4.xml"/><Relationship Id="rId1" Type="http://schemas.openxmlformats.org/officeDocument/2006/relationships/slideLayout" Target="../slideLayouts/slideLayout2.xml"/><Relationship Id="rId5" Type="http://schemas.openxmlformats.org/officeDocument/2006/relationships/image" Target="../media/image60.png"/><Relationship Id="rId4" Type="http://schemas.openxmlformats.org/officeDocument/2006/relationships/image" Target="../media/image59.png"/></Relationships>
</file>

<file path=ppt/slides/_rels/slide6.xml.rels><?xml version="1.0" encoding="UTF-8" standalone="yes"?>
<Relationships xmlns="http://schemas.openxmlformats.org/package/2006/relationships"><Relationship Id="rId8" Type="http://schemas.openxmlformats.org/officeDocument/2006/relationships/image" Target="../media/image10.jpeg"/><Relationship Id="rId3" Type="http://schemas.openxmlformats.org/officeDocument/2006/relationships/image" Target="../media/image5.jpeg"/><Relationship Id="rId7"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jpeg"/><Relationship Id="rId9" Type="http://schemas.openxmlformats.org/officeDocument/2006/relationships/image" Target="../media/image11.png"/></Relationships>
</file>

<file path=ppt/slides/_rels/slide60.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hyperlink" Target="https://github.com/trinityrnaseq/CSHLadvSeqTech2017/wiki"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0.jpeg"/><Relationship Id="rId13" Type="http://schemas.openxmlformats.org/officeDocument/2006/relationships/image" Target="../media/image15.png"/><Relationship Id="rId18" Type="http://schemas.openxmlformats.org/officeDocument/2006/relationships/image" Target="../media/image20.png"/><Relationship Id="rId3" Type="http://schemas.openxmlformats.org/officeDocument/2006/relationships/image" Target="../media/image5.jpeg"/><Relationship Id="rId7" Type="http://schemas.openxmlformats.org/officeDocument/2006/relationships/image" Target="../media/image9.jpeg"/><Relationship Id="rId12" Type="http://schemas.openxmlformats.org/officeDocument/2006/relationships/image" Target="../media/image14.png"/><Relationship Id="rId17" Type="http://schemas.openxmlformats.org/officeDocument/2006/relationships/image" Target="../media/image19.png"/><Relationship Id="rId2" Type="http://schemas.openxmlformats.org/officeDocument/2006/relationships/notesSlide" Target="../notesSlides/notesSlide5.xml"/><Relationship Id="rId16"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8.jpeg"/><Relationship Id="rId11" Type="http://schemas.openxmlformats.org/officeDocument/2006/relationships/image" Target="../media/image13.png"/><Relationship Id="rId5" Type="http://schemas.openxmlformats.org/officeDocument/2006/relationships/image" Target="../media/image7.jpeg"/><Relationship Id="rId15" Type="http://schemas.openxmlformats.org/officeDocument/2006/relationships/image" Target="../media/image17.png"/><Relationship Id="rId10" Type="http://schemas.openxmlformats.org/officeDocument/2006/relationships/image" Target="../media/image12.jpg"/><Relationship Id="rId4" Type="http://schemas.openxmlformats.org/officeDocument/2006/relationships/image" Target="../media/image6.jpeg"/><Relationship Id="rId9" Type="http://schemas.openxmlformats.org/officeDocument/2006/relationships/image" Target="../media/image11.png"/><Relationship Id="rId14" Type="http://schemas.openxmlformats.org/officeDocument/2006/relationships/image" Target="../media/image16.png"/></Relationships>
</file>

<file path=ppt/slides/_rels/slide8.xml.rels><?xml version="1.0" encoding="UTF-8" standalone="yes"?>
<Relationships xmlns="http://schemas.openxmlformats.org/package/2006/relationships"><Relationship Id="rId8" Type="http://schemas.openxmlformats.org/officeDocument/2006/relationships/image" Target="../media/image10.jpeg"/><Relationship Id="rId13" Type="http://schemas.openxmlformats.org/officeDocument/2006/relationships/image" Target="../media/image15.png"/><Relationship Id="rId18" Type="http://schemas.openxmlformats.org/officeDocument/2006/relationships/image" Target="../media/image20.png"/><Relationship Id="rId3" Type="http://schemas.openxmlformats.org/officeDocument/2006/relationships/image" Target="../media/image5.jpeg"/><Relationship Id="rId7" Type="http://schemas.openxmlformats.org/officeDocument/2006/relationships/image" Target="../media/image9.jpeg"/><Relationship Id="rId12" Type="http://schemas.openxmlformats.org/officeDocument/2006/relationships/image" Target="../media/image14.png"/><Relationship Id="rId17" Type="http://schemas.openxmlformats.org/officeDocument/2006/relationships/image" Target="../media/image19.png"/><Relationship Id="rId2" Type="http://schemas.openxmlformats.org/officeDocument/2006/relationships/notesSlide" Target="../notesSlides/notesSlide6.xml"/><Relationship Id="rId16"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8.jpeg"/><Relationship Id="rId11" Type="http://schemas.openxmlformats.org/officeDocument/2006/relationships/image" Target="../media/image13.png"/><Relationship Id="rId5" Type="http://schemas.openxmlformats.org/officeDocument/2006/relationships/image" Target="../media/image7.jpeg"/><Relationship Id="rId15" Type="http://schemas.openxmlformats.org/officeDocument/2006/relationships/image" Target="../media/image17.png"/><Relationship Id="rId10" Type="http://schemas.openxmlformats.org/officeDocument/2006/relationships/image" Target="../media/image12.jpg"/><Relationship Id="rId19" Type="http://schemas.openxmlformats.org/officeDocument/2006/relationships/image" Target="../media/image21.jpeg"/><Relationship Id="rId4" Type="http://schemas.openxmlformats.org/officeDocument/2006/relationships/image" Target="../media/image6.jpeg"/><Relationship Id="rId9" Type="http://schemas.openxmlformats.org/officeDocument/2006/relationships/image" Target="../media/image11.png"/><Relationship Id="rId1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3173816" y="559480"/>
            <a:ext cx="2974845" cy="1962942"/>
          </a:xfrm>
          <a:prstGeom prst="rect">
            <a:avLst/>
          </a:prstGeom>
        </p:spPr>
      </p:pic>
      <p:sp>
        <p:nvSpPr>
          <p:cNvPr id="6" name="Title 5"/>
          <p:cNvSpPr>
            <a:spLocks noGrp="1"/>
          </p:cNvSpPr>
          <p:nvPr>
            <p:ph type="ctrTitle"/>
          </p:nvPr>
        </p:nvSpPr>
        <p:spPr>
          <a:xfrm>
            <a:off x="685800" y="2788982"/>
            <a:ext cx="7772400" cy="1470025"/>
          </a:xfrm>
        </p:spPr>
        <p:txBody>
          <a:bodyPr>
            <a:normAutofit/>
          </a:bodyPr>
          <a:lstStyle/>
          <a:p>
            <a:r>
              <a:rPr lang="en-US" dirty="0"/>
              <a:t>Transcriptome Assembly </a:t>
            </a:r>
            <a:br>
              <a:rPr lang="en-US" dirty="0"/>
            </a:br>
            <a:r>
              <a:rPr lang="en-US" sz="3100" dirty="0"/>
              <a:t>CSHL SEQTEC 2018</a:t>
            </a:r>
          </a:p>
        </p:txBody>
      </p:sp>
      <p:sp>
        <p:nvSpPr>
          <p:cNvPr id="8" name="Subtitle 7"/>
          <p:cNvSpPr>
            <a:spLocks noGrp="1"/>
          </p:cNvSpPr>
          <p:nvPr>
            <p:ph type="subTitle" idx="1"/>
          </p:nvPr>
        </p:nvSpPr>
        <p:spPr>
          <a:xfrm>
            <a:off x="1371600" y="4762500"/>
            <a:ext cx="6400800" cy="1752600"/>
          </a:xfrm>
        </p:spPr>
        <p:txBody>
          <a:bodyPr/>
          <a:lstStyle/>
          <a:p>
            <a:r>
              <a:rPr lang="en-US" dirty="0"/>
              <a:t>Brian Haas</a:t>
            </a:r>
          </a:p>
          <a:p>
            <a:r>
              <a:rPr lang="en-US" dirty="0"/>
              <a:t>Broad Institute</a:t>
            </a:r>
          </a:p>
        </p:txBody>
      </p:sp>
    </p:spTree>
    <p:extLst>
      <p:ext uri="{BB962C8B-B14F-4D97-AF65-F5344CB8AC3E}">
        <p14:creationId xmlns:p14="http://schemas.microsoft.com/office/powerpoint/2010/main" val="1199877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bt0510-421-F1.gif"/>
          <p:cNvPicPr>
            <a:picLocks noChangeAspect="1"/>
          </p:cNvPicPr>
          <p:nvPr/>
        </p:nvPicPr>
        <p:blipFill>
          <a:blip r:embed="rId3"/>
          <a:stretch>
            <a:fillRect/>
          </a:stretch>
        </p:blipFill>
        <p:spPr>
          <a:xfrm>
            <a:off x="646920" y="508000"/>
            <a:ext cx="7884492" cy="6017551"/>
          </a:xfrm>
          <a:prstGeom prst="rect">
            <a:avLst/>
          </a:prstGeom>
        </p:spPr>
      </p:pic>
      <p:sp>
        <p:nvSpPr>
          <p:cNvPr id="6" name="TextBox 5"/>
          <p:cNvSpPr txBox="1"/>
          <p:nvPr/>
        </p:nvSpPr>
        <p:spPr>
          <a:xfrm>
            <a:off x="1169314" y="14214"/>
            <a:ext cx="7391980" cy="538609"/>
          </a:xfrm>
          <a:prstGeom prst="rect">
            <a:avLst/>
          </a:prstGeom>
          <a:noFill/>
        </p:spPr>
        <p:txBody>
          <a:bodyPr wrap="none" rtlCol="0">
            <a:spAutoFit/>
          </a:bodyPr>
          <a:lstStyle/>
          <a:p>
            <a:r>
              <a:rPr lang="en-US" sz="2800" b="1" dirty="0"/>
              <a:t>Transcript Reconstruction from RNA-</a:t>
            </a:r>
            <a:r>
              <a:rPr lang="en-US" sz="2800" b="1" dirty="0" err="1"/>
              <a:t>Seq</a:t>
            </a:r>
            <a:r>
              <a:rPr lang="en-US" sz="2800" b="1" dirty="0"/>
              <a:t> Reads</a:t>
            </a:r>
          </a:p>
        </p:txBody>
      </p:sp>
      <p:sp>
        <p:nvSpPr>
          <p:cNvPr id="8" name="Rectangle 7"/>
          <p:cNvSpPr/>
          <p:nvPr/>
        </p:nvSpPr>
        <p:spPr>
          <a:xfrm>
            <a:off x="0" y="1912470"/>
            <a:ext cx="9144000" cy="493058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 name="Group 10"/>
          <p:cNvGrpSpPr/>
          <p:nvPr/>
        </p:nvGrpSpPr>
        <p:grpSpPr>
          <a:xfrm>
            <a:off x="384917" y="5442923"/>
            <a:ext cx="6367188" cy="1058426"/>
            <a:chOff x="1169314" y="4744559"/>
            <a:chExt cx="7903882" cy="1538449"/>
          </a:xfrm>
        </p:grpSpPr>
        <p:pic>
          <p:nvPicPr>
            <p:cNvPr id="9" name="Picture 8" descr="Picture 3.png"/>
            <p:cNvPicPr>
              <a:picLocks noChangeAspect="1"/>
            </p:cNvPicPr>
            <p:nvPr/>
          </p:nvPicPr>
          <p:blipFill>
            <a:blip r:embed="rId4"/>
            <a:stretch>
              <a:fillRect/>
            </a:stretch>
          </p:blipFill>
          <p:spPr>
            <a:xfrm>
              <a:off x="1169314" y="4744559"/>
              <a:ext cx="7903882" cy="1538449"/>
            </a:xfrm>
            <a:prstGeom prst="rect">
              <a:avLst/>
            </a:prstGeom>
            <a:ln w="44450">
              <a:gradFill flip="none" rotWithShape="1">
                <a:gsLst>
                  <a:gs pos="0">
                    <a:schemeClr val="accent1"/>
                  </a:gs>
                  <a:gs pos="100000">
                    <a:srgbClr val="FFFFFF"/>
                  </a:gs>
                </a:gsLst>
                <a:lin ang="0" scaled="1"/>
                <a:tileRect/>
              </a:gradFill>
              <a:prstDash val="sysDash"/>
            </a:ln>
          </p:spPr>
        </p:pic>
        <p:sp>
          <p:nvSpPr>
            <p:cNvPr id="10" name="TextBox 9"/>
            <p:cNvSpPr txBox="1"/>
            <p:nvPr/>
          </p:nvSpPr>
          <p:spPr>
            <a:xfrm>
              <a:off x="6855532" y="5432854"/>
              <a:ext cx="1880027" cy="402625"/>
            </a:xfrm>
            <a:prstGeom prst="rect">
              <a:avLst/>
            </a:prstGeom>
            <a:noFill/>
          </p:spPr>
          <p:txBody>
            <a:bodyPr wrap="none" rtlCol="0">
              <a:spAutoFit/>
            </a:bodyPr>
            <a:lstStyle/>
            <a:p>
              <a:r>
                <a:rPr lang="en-US" sz="1200" dirty="0"/>
                <a:t>Nature Biotech, 2010</a:t>
              </a:r>
            </a:p>
          </p:txBody>
        </p:sp>
      </p:grpSp>
    </p:spTree>
    <p:extLst>
      <p:ext uri="{BB962C8B-B14F-4D97-AF65-F5344CB8AC3E}">
        <p14:creationId xmlns:p14="http://schemas.microsoft.com/office/powerpoint/2010/main" val="31986307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bt0510-421-F1.gif"/>
          <p:cNvPicPr>
            <a:picLocks noChangeAspect="1"/>
          </p:cNvPicPr>
          <p:nvPr/>
        </p:nvPicPr>
        <p:blipFill>
          <a:blip r:embed="rId3"/>
          <a:stretch>
            <a:fillRect/>
          </a:stretch>
        </p:blipFill>
        <p:spPr>
          <a:xfrm>
            <a:off x="646920" y="508000"/>
            <a:ext cx="7884492" cy="6017551"/>
          </a:xfrm>
          <a:prstGeom prst="rect">
            <a:avLst/>
          </a:prstGeom>
        </p:spPr>
      </p:pic>
      <p:sp>
        <p:nvSpPr>
          <p:cNvPr id="6" name="TextBox 5"/>
          <p:cNvSpPr txBox="1"/>
          <p:nvPr/>
        </p:nvSpPr>
        <p:spPr>
          <a:xfrm>
            <a:off x="1169314" y="14214"/>
            <a:ext cx="7391980" cy="538609"/>
          </a:xfrm>
          <a:prstGeom prst="rect">
            <a:avLst/>
          </a:prstGeom>
          <a:noFill/>
        </p:spPr>
        <p:txBody>
          <a:bodyPr wrap="none" rtlCol="0">
            <a:spAutoFit/>
          </a:bodyPr>
          <a:lstStyle/>
          <a:p>
            <a:r>
              <a:rPr lang="en-US" sz="2800" b="1" dirty="0"/>
              <a:t>Transcript Reconstruction from RNA-</a:t>
            </a:r>
            <a:r>
              <a:rPr lang="en-US" sz="2800" b="1" dirty="0" err="1"/>
              <a:t>Seq</a:t>
            </a:r>
            <a:r>
              <a:rPr lang="en-US" sz="2800" b="1" dirty="0"/>
              <a:t> Reads</a:t>
            </a:r>
          </a:p>
        </p:txBody>
      </p:sp>
      <p:sp>
        <p:nvSpPr>
          <p:cNvPr id="8" name="Rectangle 7"/>
          <p:cNvSpPr/>
          <p:nvPr/>
        </p:nvSpPr>
        <p:spPr>
          <a:xfrm>
            <a:off x="5573059" y="1912470"/>
            <a:ext cx="3570940" cy="493058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3413851" y="5407204"/>
            <a:ext cx="1310919" cy="77830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310496" y="4311579"/>
            <a:ext cx="5520945" cy="224739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extBox 1"/>
          <p:cNvSpPr txBox="1"/>
          <p:nvPr/>
        </p:nvSpPr>
        <p:spPr>
          <a:xfrm>
            <a:off x="3457645" y="2219088"/>
            <a:ext cx="877163" cy="369332"/>
          </a:xfrm>
          <a:prstGeom prst="rect">
            <a:avLst/>
          </a:prstGeom>
          <a:noFill/>
        </p:spPr>
        <p:txBody>
          <a:bodyPr wrap="none" rtlCol="0">
            <a:spAutoFit/>
          </a:bodyPr>
          <a:lstStyle/>
          <a:p>
            <a:r>
              <a:rPr lang="en-US" dirty="0" err="1"/>
              <a:t>TopHat</a:t>
            </a:r>
            <a:endParaRPr lang="en-US" dirty="0"/>
          </a:p>
        </p:txBody>
      </p:sp>
    </p:spTree>
    <p:extLst>
      <p:ext uri="{BB962C8B-B14F-4D97-AF65-F5344CB8AC3E}">
        <p14:creationId xmlns:p14="http://schemas.microsoft.com/office/powerpoint/2010/main" val="4815351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bt0510-421-F1.gif"/>
          <p:cNvPicPr>
            <a:picLocks noChangeAspect="1"/>
          </p:cNvPicPr>
          <p:nvPr/>
        </p:nvPicPr>
        <p:blipFill>
          <a:blip r:embed="rId3"/>
          <a:stretch>
            <a:fillRect/>
          </a:stretch>
        </p:blipFill>
        <p:spPr>
          <a:xfrm>
            <a:off x="646920" y="508000"/>
            <a:ext cx="7884492" cy="6017551"/>
          </a:xfrm>
          <a:prstGeom prst="rect">
            <a:avLst/>
          </a:prstGeom>
        </p:spPr>
      </p:pic>
      <p:sp>
        <p:nvSpPr>
          <p:cNvPr id="6" name="TextBox 5"/>
          <p:cNvSpPr txBox="1"/>
          <p:nvPr/>
        </p:nvSpPr>
        <p:spPr>
          <a:xfrm>
            <a:off x="1169314" y="14214"/>
            <a:ext cx="7391980" cy="538609"/>
          </a:xfrm>
          <a:prstGeom prst="rect">
            <a:avLst/>
          </a:prstGeom>
          <a:noFill/>
        </p:spPr>
        <p:txBody>
          <a:bodyPr wrap="none" rtlCol="0">
            <a:spAutoFit/>
          </a:bodyPr>
          <a:lstStyle/>
          <a:p>
            <a:r>
              <a:rPr lang="en-US" sz="2800" b="1" dirty="0"/>
              <a:t>Transcript Reconstruction from RNA-</a:t>
            </a:r>
            <a:r>
              <a:rPr lang="en-US" sz="2800" b="1" dirty="0" err="1"/>
              <a:t>Seq</a:t>
            </a:r>
            <a:r>
              <a:rPr lang="en-US" sz="2800" b="1" dirty="0"/>
              <a:t> Reads</a:t>
            </a:r>
          </a:p>
        </p:txBody>
      </p:sp>
      <p:sp>
        <p:nvSpPr>
          <p:cNvPr id="8" name="Rectangle 7"/>
          <p:cNvSpPr/>
          <p:nvPr/>
        </p:nvSpPr>
        <p:spPr>
          <a:xfrm>
            <a:off x="5573059" y="1912470"/>
            <a:ext cx="3570940" cy="493058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3413851" y="5407204"/>
            <a:ext cx="1310919" cy="77830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extBox 1"/>
          <p:cNvSpPr txBox="1"/>
          <p:nvPr/>
        </p:nvSpPr>
        <p:spPr>
          <a:xfrm>
            <a:off x="3036443" y="4536018"/>
            <a:ext cx="984915" cy="369332"/>
          </a:xfrm>
          <a:prstGeom prst="rect">
            <a:avLst/>
          </a:prstGeom>
          <a:noFill/>
        </p:spPr>
        <p:txBody>
          <a:bodyPr wrap="none" rtlCol="0">
            <a:spAutoFit/>
          </a:bodyPr>
          <a:lstStyle/>
          <a:p>
            <a:r>
              <a:rPr lang="en-US" dirty="0"/>
              <a:t>Cufflinks</a:t>
            </a:r>
          </a:p>
        </p:txBody>
      </p:sp>
      <p:sp>
        <p:nvSpPr>
          <p:cNvPr id="7" name="TextBox 6"/>
          <p:cNvSpPr txBox="1"/>
          <p:nvPr/>
        </p:nvSpPr>
        <p:spPr>
          <a:xfrm>
            <a:off x="3457645" y="2219088"/>
            <a:ext cx="877163" cy="369332"/>
          </a:xfrm>
          <a:prstGeom prst="rect">
            <a:avLst/>
          </a:prstGeom>
          <a:noFill/>
        </p:spPr>
        <p:txBody>
          <a:bodyPr wrap="none" rtlCol="0">
            <a:spAutoFit/>
          </a:bodyPr>
          <a:lstStyle/>
          <a:p>
            <a:r>
              <a:rPr lang="en-US" dirty="0" err="1"/>
              <a:t>TopHat</a:t>
            </a:r>
            <a:endParaRPr lang="en-US" dirty="0"/>
          </a:p>
        </p:txBody>
      </p:sp>
    </p:spTree>
    <p:extLst>
      <p:ext uri="{BB962C8B-B14F-4D97-AF65-F5344CB8AC3E}">
        <p14:creationId xmlns:p14="http://schemas.microsoft.com/office/powerpoint/2010/main" val="31896772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bt0510-421-F1.gif"/>
          <p:cNvPicPr>
            <a:picLocks noChangeAspect="1"/>
          </p:cNvPicPr>
          <p:nvPr/>
        </p:nvPicPr>
        <p:blipFill>
          <a:blip r:embed="rId3"/>
          <a:stretch>
            <a:fillRect/>
          </a:stretch>
        </p:blipFill>
        <p:spPr>
          <a:xfrm>
            <a:off x="646920" y="508000"/>
            <a:ext cx="7884492" cy="6017551"/>
          </a:xfrm>
          <a:prstGeom prst="rect">
            <a:avLst/>
          </a:prstGeom>
        </p:spPr>
      </p:pic>
      <p:sp>
        <p:nvSpPr>
          <p:cNvPr id="6" name="TextBox 5"/>
          <p:cNvSpPr txBox="1"/>
          <p:nvPr/>
        </p:nvSpPr>
        <p:spPr>
          <a:xfrm>
            <a:off x="1169314" y="14214"/>
            <a:ext cx="7391980" cy="538609"/>
          </a:xfrm>
          <a:prstGeom prst="rect">
            <a:avLst/>
          </a:prstGeom>
          <a:noFill/>
        </p:spPr>
        <p:txBody>
          <a:bodyPr wrap="none" rtlCol="0">
            <a:spAutoFit/>
          </a:bodyPr>
          <a:lstStyle/>
          <a:p>
            <a:r>
              <a:rPr lang="en-US" sz="2800" b="1" dirty="0"/>
              <a:t>Transcript Reconstruction from RNA-</a:t>
            </a:r>
            <a:r>
              <a:rPr lang="en-US" sz="2800" b="1" dirty="0" err="1"/>
              <a:t>Seq</a:t>
            </a:r>
            <a:r>
              <a:rPr lang="en-US" sz="2800" b="1" dirty="0"/>
              <a:t> Reads</a:t>
            </a:r>
          </a:p>
        </p:txBody>
      </p:sp>
      <p:sp>
        <p:nvSpPr>
          <p:cNvPr id="9" name="Rectangle 8"/>
          <p:cNvSpPr/>
          <p:nvPr/>
        </p:nvSpPr>
        <p:spPr>
          <a:xfrm>
            <a:off x="3413851" y="5407204"/>
            <a:ext cx="1310919" cy="77830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6087485" y="2146093"/>
            <a:ext cx="787395" cy="369332"/>
          </a:xfrm>
          <a:prstGeom prst="rect">
            <a:avLst/>
          </a:prstGeom>
          <a:noFill/>
        </p:spPr>
        <p:txBody>
          <a:bodyPr wrap="none" rtlCol="0">
            <a:spAutoFit/>
          </a:bodyPr>
          <a:lstStyle/>
          <a:p>
            <a:r>
              <a:rPr lang="en-US" dirty="0"/>
              <a:t>Trinity</a:t>
            </a:r>
          </a:p>
        </p:txBody>
      </p:sp>
      <p:sp>
        <p:nvSpPr>
          <p:cNvPr id="2" name="TextBox 1"/>
          <p:cNvSpPr txBox="1"/>
          <p:nvPr/>
        </p:nvSpPr>
        <p:spPr>
          <a:xfrm>
            <a:off x="6350254" y="4438172"/>
            <a:ext cx="780457" cy="369332"/>
          </a:xfrm>
          <a:prstGeom prst="rect">
            <a:avLst/>
          </a:prstGeom>
          <a:noFill/>
        </p:spPr>
        <p:txBody>
          <a:bodyPr wrap="none" rtlCol="0">
            <a:spAutoFit/>
          </a:bodyPr>
          <a:lstStyle/>
          <a:p>
            <a:r>
              <a:rPr lang="en-US" dirty="0"/>
              <a:t>GMAP</a:t>
            </a:r>
          </a:p>
        </p:txBody>
      </p:sp>
      <p:sp>
        <p:nvSpPr>
          <p:cNvPr id="8" name="TextBox 7"/>
          <p:cNvSpPr txBox="1"/>
          <p:nvPr/>
        </p:nvSpPr>
        <p:spPr>
          <a:xfrm>
            <a:off x="3036443" y="4536018"/>
            <a:ext cx="984915" cy="369332"/>
          </a:xfrm>
          <a:prstGeom prst="rect">
            <a:avLst/>
          </a:prstGeom>
          <a:noFill/>
        </p:spPr>
        <p:txBody>
          <a:bodyPr wrap="none" rtlCol="0">
            <a:spAutoFit/>
          </a:bodyPr>
          <a:lstStyle/>
          <a:p>
            <a:r>
              <a:rPr lang="en-US" dirty="0"/>
              <a:t>Cufflinks</a:t>
            </a:r>
          </a:p>
        </p:txBody>
      </p:sp>
      <p:sp>
        <p:nvSpPr>
          <p:cNvPr id="10" name="TextBox 9"/>
          <p:cNvSpPr txBox="1"/>
          <p:nvPr/>
        </p:nvSpPr>
        <p:spPr>
          <a:xfrm>
            <a:off x="3457645" y="2219088"/>
            <a:ext cx="877163" cy="369332"/>
          </a:xfrm>
          <a:prstGeom prst="rect">
            <a:avLst/>
          </a:prstGeom>
          <a:noFill/>
        </p:spPr>
        <p:txBody>
          <a:bodyPr wrap="none" rtlCol="0">
            <a:spAutoFit/>
          </a:bodyPr>
          <a:lstStyle/>
          <a:p>
            <a:r>
              <a:rPr lang="en-US" dirty="0" err="1"/>
              <a:t>TopHat</a:t>
            </a:r>
            <a:endParaRPr lang="en-US" dirty="0"/>
          </a:p>
        </p:txBody>
      </p:sp>
      <p:sp>
        <p:nvSpPr>
          <p:cNvPr id="11" name="Rectangle 10"/>
          <p:cNvSpPr/>
          <p:nvPr/>
        </p:nvSpPr>
        <p:spPr>
          <a:xfrm>
            <a:off x="5468315" y="1847000"/>
            <a:ext cx="3570940" cy="4930589"/>
          </a:xfrm>
          <a:prstGeom prst="rect">
            <a:avLst/>
          </a:prstGeom>
          <a:solidFill>
            <a:schemeClr val="bg1"/>
          </a:solidFill>
          <a:ln>
            <a:solidFill>
              <a:srgbClr val="4F81BD"/>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4"/>
          <a:stretch>
            <a:fillRect/>
          </a:stretch>
        </p:blipFill>
        <p:spPr>
          <a:xfrm>
            <a:off x="4334808" y="2126348"/>
            <a:ext cx="908081" cy="681061"/>
          </a:xfrm>
          <a:prstGeom prst="rect">
            <a:avLst/>
          </a:prstGeom>
        </p:spPr>
      </p:pic>
      <p:pic>
        <p:nvPicPr>
          <p:cNvPr id="4" name="Picture 3"/>
          <p:cNvPicPr>
            <a:picLocks noChangeAspect="1"/>
          </p:cNvPicPr>
          <p:nvPr/>
        </p:nvPicPr>
        <p:blipFill>
          <a:blip r:embed="rId5"/>
          <a:stretch>
            <a:fillRect/>
          </a:stretch>
        </p:blipFill>
        <p:spPr>
          <a:xfrm>
            <a:off x="4110919" y="4457157"/>
            <a:ext cx="640949" cy="594185"/>
          </a:xfrm>
          <a:prstGeom prst="rect">
            <a:avLst/>
          </a:prstGeom>
        </p:spPr>
      </p:pic>
      <p:sp>
        <p:nvSpPr>
          <p:cNvPr id="12" name="TextBox 11"/>
          <p:cNvSpPr txBox="1"/>
          <p:nvPr/>
        </p:nvSpPr>
        <p:spPr>
          <a:xfrm>
            <a:off x="5769927" y="2170070"/>
            <a:ext cx="2721568" cy="1292662"/>
          </a:xfrm>
          <a:prstGeom prst="rect">
            <a:avLst/>
          </a:prstGeom>
          <a:noFill/>
        </p:spPr>
        <p:txBody>
          <a:bodyPr wrap="none" rtlCol="0">
            <a:spAutoFit/>
          </a:bodyPr>
          <a:lstStyle/>
          <a:p>
            <a:pPr algn="ctr"/>
            <a:r>
              <a:rPr lang="en-US" sz="2400" b="1" dirty="0"/>
              <a:t>The Tuxedo Suite:</a:t>
            </a:r>
          </a:p>
          <a:p>
            <a:r>
              <a:rPr lang="en-US" dirty="0"/>
              <a:t>End-to-end </a:t>
            </a:r>
            <a:r>
              <a:rPr lang="en-US" b="1" dirty="0"/>
              <a:t>Genome</a:t>
            </a:r>
            <a:r>
              <a:rPr lang="en-US" dirty="0"/>
              <a:t>-based</a:t>
            </a:r>
            <a:br>
              <a:rPr lang="en-US" dirty="0"/>
            </a:br>
            <a:r>
              <a:rPr lang="en-US" dirty="0"/>
              <a:t>RNA-</a:t>
            </a:r>
            <a:r>
              <a:rPr lang="en-US" dirty="0" err="1"/>
              <a:t>Seq</a:t>
            </a:r>
            <a:r>
              <a:rPr lang="en-US" dirty="0"/>
              <a:t> Analysis </a:t>
            </a:r>
            <a:br>
              <a:rPr lang="en-US" dirty="0"/>
            </a:br>
            <a:r>
              <a:rPr lang="en-US" dirty="0"/>
              <a:t>Software Package</a:t>
            </a:r>
          </a:p>
        </p:txBody>
      </p:sp>
      <p:pic>
        <p:nvPicPr>
          <p:cNvPr id="13" name="Picture 12" descr="Screen Shot 2012-10-21 at 5.43.21 P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641909" y="3503619"/>
            <a:ext cx="3344208" cy="2750210"/>
          </a:xfrm>
          <a:prstGeom prst="rect">
            <a:avLst/>
          </a:prstGeom>
        </p:spPr>
      </p:pic>
      <p:sp>
        <p:nvSpPr>
          <p:cNvPr id="14" name="Rectangle 13"/>
          <p:cNvSpPr/>
          <p:nvPr/>
        </p:nvSpPr>
        <p:spPr>
          <a:xfrm>
            <a:off x="8248749" y="3503619"/>
            <a:ext cx="641569" cy="29365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870517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bt0510-421-F1.gif"/>
          <p:cNvPicPr>
            <a:picLocks noChangeAspect="1"/>
          </p:cNvPicPr>
          <p:nvPr/>
        </p:nvPicPr>
        <p:blipFill>
          <a:blip r:embed="rId3"/>
          <a:stretch>
            <a:fillRect/>
          </a:stretch>
        </p:blipFill>
        <p:spPr>
          <a:xfrm>
            <a:off x="646920" y="508000"/>
            <a:ext cx="7884492" cy="6017551"/>
          </a:xfrm>
          <a:prstGeom prst="rect">
            <a:avLst/>
          </a:prstGeom>
        </p:spPr>
      </p:pic>
      <p:sp>
        <p:nvSpPr>
          <p:cNvPr id="6" name="TextBox 5"/>
          <p:cNvSpPr txBox="1"/>
          <p:nvPr/>
        </p:nvSpPr>
        <p:spPr>
          <a:xfrm>
            <a:off x="1169314" y="14214"/>
            <a:ext cx="7391980" cy="538609"/>
          </a:xfrm>
          <a:prstGeom prst="rect">
            <a:avLst/>
          </a:prstGeom>
          <a:noFill/>
        </p:spPr>
        <p:txBody>
          <a:bodyPr wrap="none" rtlCol="0">
            <a:spAutoFit/>
          </a:bodyPr>
          <a:lstStyle/>
          <a:p>
            <a:r>
              <a:rPr lang="en-US" sz="2800" b="1" dirty="0"/>
              <a:t>Transcript Reconstruction from RNA-</a:t>
            </a:r>
            <a:r>
              <a:rPr lang="en-US" sz="2800" b="1" dirty="0" err="1"/>
              <a:t>Seq</a:t>
            </a:r>
            <a:r>
              <a:rPr lang="en-US" sz="2800" b="1" dirty="0"/>
              <a:t> Reads</a:t>
            </a:r>
          </a:p>
        </p:txBody>
      </p:sp>
      <p:sp>
        <p:nvSpPr>
          <p:cNvPr id="9" name="Rectangle 8"/>
          <p:cNvSpPr/>
          <p:nvPr/>
        </p:nvSpPr>
        <p:spPr>
          <a:xfrm>
            <a:off x="3413851" y="5407204"/>
            <a:ext cx="1310919" cy="77830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6087485" y="2146093"/>
            <a:ext cx="787395" cy="369332"/>
          </a:xfrm>
          <a:prstGeom prst="rect">
            <a:avLst/>
          </a:prstGeom>
          <a:noFill/>
        </p:spPr>
        <p:txBody>
          <a:bodyPr wrap="none" rtlCol="0">
            <a:spAutoFit/>
          </a:bodyPr>
          <a:lstStyle/>
          <a:p>
            <a:r>
              <a:rPr lang="en-US" dirty="0"/>
              <a:t>Trinity</a:t>
            </a:r>
          </a:p>
        </p:txBody>
      </p:sp>
      <p:sp>
        <p:nvSpPr>
          <p:cNvPr id="2" name="TextBox 1"/>
          <p:cNvSpPr txBox="1"/>
          <p:nvPr/>
        </p:nvSpPr>
        <p:spPr>
          <a:xfrm>
            <a:off x="6350254" y="4438172"/>
            <a:ext cx="780457" cy="369332"/>
          </a:xfrm>
          <a:prstGeom prst="rect">
            <a:avLst/>
          </a:prstGeom>
          <a:noFill/>
        </p:spPr>
        <p:txBody>
          <a:bodyPr wrap="none" rtlCol="0">
            <a:spAutoFit/>
          </a:bodyPr>
          <a:lstStyle/>
          <a:p>
            <a:r>
              <a:rPr lang="en-US" dirty="0"/>
              <a:t>GMAP</a:t>
            </a:r>
          </a:p>
        </p:txBody>
      </p:sp>
      <p:sp>
        <p:nvSpPr>
          <p:cNvPr id="8" name="TextBox 7"/>
          <p:cNvSpPr txBox="1"/>
          <p:nvPr/>
        </p:nvSpPr>
        <p:spPr>
          <a:xfrm>
            <a:off x="3036443" y="4536018"/>
            <a:ext cx="1063926" cy="369332"/>
          </a:xfrm>
          <a:prstGeom prst="rect">
            <a:avLst/>
          </a:prstGeom>
          <a:noFill/>
        </p:spPr>
        <p:txBody>
          <a:bodyPr wrap="none" rtlCol="0">
            <a:spAutoFit/>
          </a:bodyPr>
          <a:lstStyle/>
          <a:p>
            <a:r>
              <a:rPr lang="en-US" dirty="0">
                <a:solidFill>
                  <a:srgbClr val="FF0000"/>
                </a:solidFill>
              </a:rPr>
              <a:t>String Tie</a:t>
            </a:r>
          </a:p>
        </p:txBody>
      </p:sp>
      <p:sp>
        <p:nvSpPr>
          <p:cNvPr id="10" name="TextBox 9"/>
          <p:cNvSpPr txBox="1"/>
          <p:nvPr/>
        </p:nvSpPr>
        <p:spPr>
          <a:xfrm>
            <a:off x="3457645" y="2219088"/>
            <a:ext cx="738754" cy="369332"/>
          </a:xfrm>
          <a:prstGeom prst="rect">
            <a:avLst/>
          </a:prstGeom>
          <a:noFill/>
        </p:spPr>
        <p:txBody>
          <a:bodyPr wrap="none" rtlCol="0">
            <a:spAutoFit/>
          </a:bodyPr>
          <a:lstStyle/>
          <a:p>
            <a:r>
              <a:rPr lang="en-US" dirty="0">
                <a:solidFill>
                  <a:srgbClr val="FF0000"/>
                </a:solidFill>
              </a:rPr>
              <a:t>HISAT</a:t>
            </a:r>
          </a:p>
        </p:txBody>
      </p:sp>
      <p:sp>
        <p:nvSpPr>
          <p:cNvPr id="11" name="Rectangle 10"/>
          <p:cNvSpPr/>
          <p:nvPr/>
        </p:nvSpPr>
        <p:spPr>
          <a:xfrm>
            <a:off x="5468315" y="1847000"/>
            <a:ext cx="3570940" cy="4930589"/>
          </a:xfrm>
          <a:prstGeom prst="rect">
            <a:avLst/>
          </a:prstGeom>
          <a:solidFill>
            <a:schemeClr val="bg1"/>
          </a:solidFill>
          <a:ln>
            <a:solidFill>
              <a:srgbClr val="4F81BD"/>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p:cNvSpPr txBox="1"/>
          <p:nvPr/>
        </p:nvSpPr>
        <p:spPr>
          <a:xfrm>
            <a:off x="5384606" y="2170070"/>
            <a:ext cx="3492212" cy="1292662"/>
          </a:xfrm>
          <a:prstGeom prst="rect">
            <a:avLst/>
          </a:prstGeom>
          <a:noFill/>
        </p:spPr>
        <p:txBody>
          <a:bodyPr wrap="none" rtlCol="0">
            <a:spAutoFit/>
          </a:bodyPr>
          <a:lstStyle/>
          <a:p>
            <a:pPr algn="ctr"/>
            <a:r>
              <a:rPr lang="en-US" sz="2400" b="1" dirty="0">
                <a:solidFill>
                  <a:srgbClr val="FF0000"/>
                </a:solidFill>
              </a:rPr>
              <a:t>The “New Tuxedo” Suite:</a:t>
            </a:r>
          </a:p>
          <a:p>
            <a:r>
              <a:rPr lang="en-US" dirty="0"/>
              <a:t>End-to-end </a:t>
            </a:r>
            <a:r>
              <a:rPr lang="en-US" b="1" dirty="0"/>
              <a:t>Genome</a:t>
            </a:r>
            <a:r>
              <a:rPr lang="en-US" dirty="0"/>
              <a:t>-based</a:t>
            </a:r>
            <a:br>
              <a:rPr lang="en-US" dirty="0"/>
            </a:br>
            <a:r>
              <a:rPr lang="en-US" dirty="0"/>
              <a:t>RNA-</a:t>
            </a:r>
            <a:r>
              <a:rPr lang="en-US" dirty="0" err="1"/>
              <a:t>Seq</a:t>
            </a:r>
            <a:r>
              <a:rPr lang="en-US" dirty="0"/>
              <a:t> Analysis </a:t>
            </a:r>
            <a:br>
              <a:rPr lang="en-US" dirty="0"/>
            </a:br>
            <a:r>
              <a:rPr lang="en-US" dirty="0"/>
              <a:t>Software Package</a:t>
            </a:r>
          </a:p>
        </p:txBody>
      </p:sp>
      <p:sp>
        <p:nvSpPr>
          <p:cNvPr id="14" name="Rectangle 13"/>
          <p:cNvSpPr/>
          <p:nvPr/>
        </p:nvSpPr>
        <p:spPr>
          <a:xfrm>
            <a:off x="8248749" y="3503619"/>
            <a:ext cx="641569" cy="29365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5" name="Picture 14" descr="Screen Shot 2017-01-17 at 3.35.56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68316" y="3606091"/>
            <a:ext cx="3570940" cy="2378716"/>
          </a:xfrm>
          <a:prstGeom prst="rect">
            <a:avLst/>
          </a:prstGeom>
        </p:spPr>
      </p:pic>
    </p:spTree>
    <p:extLst>
      <p:ext uri="{BB962C8B-B14F-4D97-AF65-F5344CB8AC3E}">
        <p14:creationId xmlns:p14="http://schemas.microsoft.com/office/powerpoint/2010/main" val="13944078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bt0510-421-F1.gif"/>
          <p:cNvPicPr>
            <a:picLocks noChangeAspect="1"/>
          </p:cNvPicPr>
          <p:nvPr/>
        </p:nvPicPr>
        <p:blipFill>
          <a:blip r:embed="rId3"/>
          <a:stretch>
            <a:fillRect/>
          </a:stretch>
        </p:blipFill>
        <p:spPr>
          <a:xfrm>
            <a:off x="646920" y="508000"/>
            <a:ext cx="7884492" cy="6017551"/>
          </a:xfrm>
          <a:prstGeom prst="rect">
            <a:avLst/>
          </a:prstGeom>
        </p:spPr>
      </p:pic>
      <p:sp>
        <p:nvSpPr>
          <p:cNvPr id="6" name="TextBox 5"/>
          <p:cNvSpPr txBox="1"/>
          <p:nvPr/>
        </p:nvSpPr>
        <p:spPr>
          <a:xfrm>
            <a:off x="1169314" y="14214"/>
            <a:ext cx="7391980" cy="538609"/>
          </a:xfrm>
          <a:prstGeom prst="rect">
            <a:avLst/>
          </a:prstGeom>
          <a:noFill/>
        </p:spPr>
        <p:txBody>
          <a:bodyPr wrap="none" rtlCol="0">
            <a:spAutoFit/>
          </a:bodyPr>
          <a:lstStyle/>
          <a:p>
            <a:r>
              <a:rPr lang="en-US" sz="2800" b="1" dirty="0"/>
              <a:t>Transcript Reconstruction from RNA-</a:t>
            </a:r>
            <a:r>
              <a:rPr lang="en-US" sz="2800" b="1" dirty="0" err="1"/>
              <a:t>Seq</a:t>
            </a:r>
            <a:r>
              <a:rPr lang="en-US" sz="2800" b="1" dirty="0"/>
              <a:t> Reads</a:t>
            </a:r>
          </a:p>
        </p:txBody>
      </p:sp>
      <p:sp>
        <p:nvSpPr>
          <p:cNvPr id="9" name="Rectangle 8"/>
          <p:cNvSpPr/>
          <p:nvPr/>
        </p:nvSpPr>
        <p:spPr>
          <a:xfrm>
            <a:off x="3413851" y="5407204"/>
            <a:ext cx="1310919" cy="77830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6087485" y="2146093"/>
            <a:ext cx="787395" cy="369332"/>
          </a:xfrm>
          <a:prstGeom prst="rect">
            <a:avLst/>
          </a:prstGeom>
          <a:noFill/>
        </p:spPr>
        <p:txBody>
          <a:bodyPr wrap="none" rtlCol="0">
            <a:spAutoFit/>
          </a:bodyPr>
          <a:lstStyle/>
          <a:p>
            <a:r>
              <a:rPr lang="en-US" dirty="0"/>
              <a:t>Trinity</a:t>
            </a:r>
          </a:p>
        </p:txBody>
      </p:sp>
      <p:sp>
        <p:nvSpPr>
          <p:cNvPr id="2" name="TextBox 1"/>
          <p:cNvSpPr txBox="1"/>
          <p:nvPr/>
        </p:nvSpPr>
        <p:spPr>
          <a:xfrm>
            <a:off x="6350254" y="4438172"/>
            <a:ext cx="780457" cy="369332"/>
          </a:xfrm>
          <a:prstGeom prst="rect">
            <a:avLst/>
          </a:prstGeom>
          <a:noFill/>
        </p:spPr>
        <p:txBody>
          <a:bodyPr wrap="none" rtlCol="0">
            <a:spAutoFit/>
          </a:bodyPr>
          <a:lstStyle/>
          <a:p>
            <a:r>
              <a:rPr lang="en-US" dirty="0"/>
              <a:t>GMAP</a:t>
            </a:r>
          </a:p>
        </p:txBody>
      </p:sp>
      <p:sp>
        <p:nvSpPr>
          <p:cNvPr id="8" name="TextBox 7"/>
          <p:cNvSpPr txBox="1"/>
          <p:nvPr/>
        </p:nvSpPr>
        <p:spPr>
          <a:xfrm>
            <a:off x="3036443" y="4536018"/>
            <a:ext cx="1063926" cy="369332"/>
          </a:xfrm>
          <a:prstGeom prst="rect">
            <a:avLst/>
          </a:prstGeom>
          <a:noFill/>
        </p:spPr>
        <p:txBody>
          <a:bodyPr wrap="none" rtlCol="0">
            <a:spAutoFit/>
          </a:bodyPr>
          <a:lstStyle/>
          <a:p>
            <a:r>
              <a:rPr lang="en-US" dirty="0"/>
              <a:t>String Tie</a:t>
            </a:r>
          </a:p>
        </p:txBody>
      </p:sp>
      <p:sp>
        <p:nvSpPr>
          <p:cNvPr id="10" name="TextBox 9"/>
          <p:cNvSpPr txBox="1"/>
          <p:nvPr/>
        </p:nvSpPr>
        <p:spPr>
          <a:xfrm>
            <a:off x="3457645" y="2219088"/>
            <a:ext cx="738754" cy="369332"/>
          </a:xfrm>
          <a:prstGeom prst="rect">
            <a:avLst/>
          </a:prstGeom>
          <a:noFill/>
        </p:spPr>
        <p:txBody>
          <a:bodyPr wrap="none" rtlCol="0">
            <a:spAutoFit/>
          </a:bodyPr>
          <a:lstStyle/>
          <a:p>
            <a:r>
              <a:rPr lang="en-US" dirty="0"/>
              <a:t>HISAT</a:t>
            </a:r>
          </a:p>
        </p:txBody>
      </p:sp>
      <p:sp>
        <p:nvSpPr>
          <p:cNvPr id="11" name="Rectangle 10"/>
          <p:cNvSpPr/>
          <p:nvPr/>
        </p:nvSpPr>
        <p:spPr>
          <a:xfrm>
            <a:off x="5468315" y="1847000"/>
            <a:ext cx="3570940" cy="4930589"/>
          </a:xfrm>
          <a:prstGeom prst="rect">
            <a:avLst/>
          </a:prstGeom>
          <a:solidFill>
            <a:schemeClr val="bg1"/>
          </a:solidFill>
          <a:ln>
            <a:solidFill>
              <a:srgbClr val="4F81BD"/>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p:cNvSpPr txBox="1"/>
          <p:nvPr/>
        </p:nvSpPr>
        <p:spPr>
          <a:xfrm>
            <a:off x="5384606" y="2170070"/>
            <a:ext cx="3492212" cy="1292662"/>
          </a:xfrm>
          <a:prstGeom prst="rect">
            <a:avLst/>
          </a:prstGeom>
          <a:noFill/>
        </p:spPr>
        <p:txBody>
          <a:bodyPr wrap="none" rtlCol="0">
            <a:spAutoFit/>
          </a:bodyPr>
          <a:lstStyle/>
          <a:p>
            <a:pPr algn="ctr"/>
            <a:r>
              <a:rPr lang="en-US" sz="2400" b="1" dirty="0"/>
              <a:t>The “New Tuxedo” Suite:</a:t>
            </a:r>
          </a:p>
          <a:p>
            <a:r>
              <a:rPr lang="en-US" dirty="0"/>
              <a:t>End-to-end </a:t>
            </a:r>
            <a:r>
              <a:rPr lang="en-US" b="1" dirty="0"/>
              <a:t>Genome</a:t>
            </a:r>
            <a:r>
              <a:rPr lang="en-US" dirty="0"/>
              <a:t>-based</a:t>
            </a:r>
            <a:br>
              <a:rPr lang="en-US" dirty="0"/>
            </a:br>
            <a:r>
              <a:rPr lang="en-US" dirty="0"/>
              <a:t>RNA-</a:t>
            </a:r>
            <a:r>
              <a:rPr lang="en-US" dirty="0" err="1"/>
              <a:t>Seq</a:t>
            </a:r>
            <a:r>
              <a:rPr lang="en-US" dirty="0"/>
              <a:t> Analysis </a:t>
            </a:r>
            <a:br>
              <a:rPr lang="en-US" dirty="0"/>
            </a:br>
            <a:r>
              <a:rPr lang="en-US" dirty="0"/>
              <a:t>Software Package</a:t>
            </a:r>
          </a:p>
        </p:txBody>
      </p:sp>
      <p:sp>
        <p:nvSpPr>
          <p:cNvPr id="14" name="Rectangle 13"/>
          <p:cNvSpPr/>
          <p:nvPr/>
        </p:nvSpPr>
        <p:spPr>
          <a:xfrm>
            <a:off x="8248749" y="3503619"/>
            <a:ext cx="641569" cy="29365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5" name="Picture 14" descr="Screen Shot 2017-01-17 at 3.35.56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68315" y="3564646"/>
            <a:ext cx="3633157" cy="2420161"/>
          </a:xfrm>
          <a:prstGeom prst="rect">
            <a:avLst/>
          </a:prstGeom>
        </p:spPr>
      </p:pic>
      <p:cxnSp>
        <p:nvCxnSpPr>
          <p:cNvPr id="16" name="Straight Connector 15"/>
          <p:cNvCxnSpPr/>
          <p:nvPr/>
        </p:nvCxnSpPr>
        <p:spPr>
          <a:xfrm>
            <a:off x="375212" y="2170070"/>
            <a:ext cx="4867677" cy="4355481"/>
          </a:xfrm>
          <a:prstGeom prst="line">
            <a:avLst/>
          </a:prstGeom>
          <a:ln w="38100"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476231" y="2126348"/>
            <a:ext cx="4618000" cy="4551603"/>
          </a:xfrm>
          <a:prstGeom prst="line">
            <a:avLst/>
          </a:prstGeom>
          <a:ln w="38100" cmpd="sng">
            <a:solidFill>
              <a:srgbClr val="FF0000"/>
            </a:solidFill>
          </a:ln>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1169314" y="3162125"/>
            <a:ext cx="3708831" cy="1384995"/>
          </a:xfrm>
          <a:prstGeom prst="rect">
            <a:avLst/>
          </a:prstGeom>
          <a:solidFill>
            <a:srgbClr val="FFFFFF">
              <a:alpha val="65000"/>
            </a:srgbClr>
          </a:solidFill>
        </p:spPr>
        <p:txBody>
          <a:bodyPr wrap="square" rtlCol="0">
            <a:spAutoFit/>
          </a:bodyPr>
          <a:lstStyle/>
          <a:p>
            <a:pPr algn="ctr"/>
            <a:r>
              <a:rPr lang="en-US" sz="2800" b="1" dirty="0">
                <a:solidFill>
                  <a:srgbClr val="660066"/>
                </a:solidFill>
              </a:rPr>
              <a:t>Non-model organisms:</a:t>
            </a:r>
          </a:p>
          <a:p>
            <a:pPr algn="ctr"/>
            <a:r>
              <a:rPr lang="en-US" sz="2800" b="1" dirty="0">
                <a:solidFill>
                  <a:srgbClr val="660066"/>
                </a:solidFill>
              </a:rPr>
              <a:t> “I don’t have a reference genome!”</a:t>
            </a:r>
          </a:p>
        </p:txBody>
      </p:sp>
    </p:spTree>
    <p:extLst>
      <p:ext uri="{BB962C8B-B14F-4D97-AF65-F5344CB8AC3E}">
        <p14:creationId xmlns:p14="http://schemas.microsoft.com/office/powerpoint/2010/main" val="17461171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bt0510-421-F1.gif"/>
          <p:cNvPicPr>
            <a:picLocks noChangeAspect="1"/>
          </p:cNvPicPr>
          <p:nvPr/>
        </p:nvPicPr>
        <p:blipFill>
          <a:blip r:embed="rId3"/>
          <a:stretch>
            <a:fillRect/>
          </a:stretch>
        </p:blipFill>
        <p:spPr>
          <a:xfrm>
            <a:off x="646920" y="508000"/>
            <a:ext cx="7884492" cy="6017551"/>
          </a:xfrm>
          <a:prstGeom prst="rect">
            <a:avLst/>
          </a:prstGeom>
        </p:spPr>
      </p:pic>
      <p:sp>
        <p:nvSpPr>
          <p:cNvPr id="6" name="TextBox 5"/>
          <p:cNvSpPr txBox="1"/>
          <p:nvPr/>
        </p:nvSpPr>
        <p:spPr>
          <a:xfrm>
            <a:off x="1169314" y="14214"/>
            <a:ext cx="7391980" cy="538609"/>
          </a:xfrm>
          <a:prstGeom prst="rect">
            <a:avLst/>
          </a:prstGeom>
          <a:noFill/>
        </p:spPr>
        <p:txBody>
          <a:bodyPr wrap="none" rtlCol="0">
            <a:spAutoFit/>
          </a:bodyPr>
          <a:lstStyle/>
          <a:p>
            <a:r>
              <a:rPr lang="en-US" sz="2800" b="1" dirty="0"/>
              <a:t>Transcript Reconstruction from RNA-</a:t>
            </a:r>
            <a:r>
              <a:rPr lang="en-US" sz="2800" b="1" dirty="0" err="1"/>
              <a:t>Seq</a:t>
            </a:r>
            <a:r>
              <a:rPr lang="en-US" sz="2800" b="1" dirty="0"/>
              <a:t> Reads</a:t>
            </a:r>
          </a:p>
        </p:txBody>
      </p:sp>
      <p:sp>
        <p:nvSpPr>
          <p:cNvPr id="9" name="Rectangle 8"/>
          <p:cNvSpPr/>
          <p:nvPr/>
        </p:nvSpPr>
        <p:spPr>
          <a:xfrm>
            <a:off x="3413851" y="5407204"/>
            <a:ext cx="1310919" cy="77830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5573059" y="3643117"/>
            <a:ext cx="3570940" cy="319994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extBox 1"/>
          <p:cNvSpPr txBox="1"/>
          <p:nvPr/>
        </p:nvSpPr>
        <p:spPr>
          <a:xfrm>
            <a:off x="6087485" y="2146093"/>
            <a:ext cx="787395" cy="369332"/>
          </a:xfrm>
          <a:prstGeom prst="rect">
            <a:avLst/>
          </a:prstGeom>
          <a:noFill/>
        </p:spPr>
        <p:txBody>
          <a:bodyPr wrap="none" rtlCol="0">
            <a:spAutoFit/>
          </a:bodyPr>
          <a:lstStyle/>
          <a:p>
            <a:r>
              <a:rPr lang="en-US" dirty="0"/>
              <a:t>Trinity</a:t>
            </a:r>
          </a:p>
        </p:txBody>
      </p:sp>
      <p:sp>
        <p:nvSpPr>
          <p:cNvPr id="7" name="TextBox 6"/>
          <p:cNvSpPr txBox="1"/>
          <p:nvPr/>
        </p:nvSpPr>
        <p:spPr>
          <a:xfrm>
            <a:off x="3036443" y="4536018"/>
            <a:ext cx="984915" cy="369332"/>
          </a:xfrm>
          <a:prstGeom prst="rect">
            <a:avLst/>
          </a:prstGeom>
          <a:noFill/>
        </p:spPr>
        <p:txBody>
          <a:bodyPr wrap="none" rtlCol="0">
            <a:spAutoFit/>
          </a:bodyPr>
          <a:lstStyle/>
          <a:p>
            <a:r>
              <a:rPr lang="en-US" dirty="0"/>
              <a:t>Cufflinks</a:t>
            </a:r>
          </a:p>
        </p:txBody>
      </p:sp>
      <p:sp>
        <p:nvSpPr>
          <p:cNvPr id="10" name="TextBox 9"/>
          <p:cNvSpPr txBox="1"/>
          <p:nvPr/>
        </p:nvSpPr>
        <p:spPr>
          <a:xfrm>
            <a:off x="3457645" y="2219088"/>
            <a:ext cx="877163" cy="369332"/>
          </a:xfrm>
          <a:prstGeom prst="rect">
            <a:avLst/>
          </a:prstGeom>
          <a:noFill/>
        </p:spPr>
        <p:txBody>
          <a:bodyPr wrap="none" rtlCol="0">
            <a:spAutoFit/>
          </a:bodyPr>
          <a:lstStyle/>
          <a:p>
            <a:r>
              <a:rPr lang="en-US" dirty="0" err="1"/>
              <a:t>TopHat</a:t>
            </a:r>
            <a:endParaRPr lang="en-US" dirty="0"/>
          </a:p>
        </p:txBody>
      </p:sp>
      <p:sp>
        <p:nvSpPr>
          <p:cNvPr id="3" name="Rectangle 2"/>
          <p:cNvSpPr/>
          <p:nvPr/>
        </p:nvSpPr>
        <p:spPr>
          <a:xfrm>
            <a:off x="158744" y="1890369"/>
            <a:ext cx="5685912" cy="4834151"/>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552749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bt0510-421-F1.gif"/>
          <p:cNvPicPr>
            <a:picLocks noChangeAspect="1"/>
          </p:cNvPicPr>
          <p:nvPr/>
        </p:nvPicPr>
        <p:blipFill>
          <a:blip r:embed="rId3"/>
          <a:stretch>
            <a:fillRect/>
          </a:stretch>
        </p:blipFill>
        <p:spPr>
          <a:xfrm>
            <a:off x="646920" y="508000"/>
            <a:ext cx="7884492" cy="6017551"/>
          </a:xfrm>
          <a:prstGeom prst="rect">
            <a:avLst/>
          </a:prstGeom>
        </p:spPr>
      </p:pic>
      <p:sp>
        <p:nvSpPr>
          <p:cNvPr id="6" name="TextBox 5"/>
          <p:cNvSpPr txBox="1"/>
          <p:nvPr/>
        </p:nvSpPr>
        <p:spPr>
          <a:xfrm>
            <a:off x="1169314" y="14214"/>
            <a:ext cx="7391980" cy="538609"/>
          </a:xfrm>
          <a:prstGeom prst="rect">
            <a:avLst/>
          </a:prstGeom>
          <a:noFill/>
        </p:spPr>
        <p:txBody>
          <a:bodyPr wrap="none" rtlCol="0">
            <a:spAutoFit/>
          </a:bodyPr>
          <a:lstStyle/>
          <a:p>
            <a:r>
              <a:rPr lang="en-US" sz="2800" b="1" dirty="0"/>
              <a:t>Transcript Reconstruction from RNA-</a:t>
            </a:r>
            <a:r>
              <a:rPr lang="en-US" sz="2800" b="1" dirty="0" err="1"/>
              <a:t>Seq</a:t>
            </a:r>
            <a:r>
              <a:rPr lang="en-US" sz="2800" b="1" dirty="0"/>
              <a:t> Reads</a:t>
            </a:r>
          </a:p>
        </p:txBody>
      </p:sp>
      <p:sp>
        <p:nvSpPr>
          <p:cNvPr id="9" name="Rectangle 8"/>
          <p:cNvSpPr/>
          <p:nvPr/>
        </p:nvSpPr>
        <p:spPr>
          <a:xfrm>
            <a:off x="3413851" y="5407204"/>
            <a:ext cx="1310919" cy="77830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6087485" y="2146093"/>
            <a:ext cx="787395" cy="369332"/>
          </a:xfrm>
          <a:prstGeom prst="rect">
            <a:avLst/>
          </a:prstGeom>
          <a:noFill/>
        </p:spPr>
        <p:txBody>
          <a:bodyPr wrap="none" rtlCol="0">
            <a:spAutoFit/>
          </a:bodyPr>
          <a:lstStyle/>
          <a:p>
            <a:r>
              <a:rPr lang="en-US" dirty="0"/>
              <a:t>Trinity</a:t>
            </a:r>
          </a:p>
        </p:txBody>
      </p:sp>
      <p:sp>
        <p:nvSpPr>
          <p:cNvPr id="2" name="TextBox 1"/>
          <p:cNvSpPr txBox="1"/>
          <p:nvPr/>
        </p:nvSpPr>
        <p:spPr>
          <a:xfrm>
            <a:off x="6350254" y="4438172"/>
            <a:ext cx="780457" cy="369332"/>
          </a:xfrm>
          <a:prstGeom prst="rect">
            <a:avLst/>
          </a:prstGeom>
          <a:noFill/>
        </p:spPr>
        <p:txBody>
          <a:bodyPr wrap="none" rtlCol="0">
            <a:spAutoFit/>
          </a:bodyPr>
          <a:lstStyle/>
          <a:p>
            <a:r>
              <a:rPr lang="en-US" dirty="0"/>
              <a:t>GMAP</a:t>
            </a:r>
          </a:p>
        </p:txBody>
      </p:sp>
      <p:sp>
        <p:nvSpPr>
          <p:cNvPr id="8" name="TextBox 7"/>
          <p:cNvSpPr txBox="1"/>
          <p:nvPr/>
        </p:nvSpPr>
        <p:spPr>
          <a:xfrm>
            <a:off x="3036443" y="4536018"/>
            <a:ext cx="984915" cy="369332"/>
          </a:xfrm>
          <a:prstGeom prst="rect">
            <a:avLst/>
          </a:prstGeom>
          <a:noFill/>
        </p:spPr>
        <p:txBody>
          <a:bodyPr wrap="none" rtlCol="0">
            <a:spAutoFit/>
          </a:bodyPr>
          <a:lstStyle/>
          <a:p>
            <a:r>
              <a:rPr lang="en-US" dirty="0"/>
              <a:t>Cufflinks</a:t>
            </a:r>
          </a:p>
        </p:txBody>
      </p:sp>
      <p:sp>
        <p:nvSpPr>
          <p:cNvPr id="10" name="TextBox 9"/>
          <p:cNvSpPr txBox="1"/>
          <p:nvPr/>
        </p:nvSpPr>
        <p:spPr>
          <a:xfrm>
            <a:off x="3457645" y="2219088"/>
            <a:ext cx="877163" cy="369332"/>
          </a:xfrm>
          <a:prstGeom prst="rect">
            <a:avLst/>
          </a:prstGeom>
          <a:noFill/>
        </p:spPr>
        <p:txBody>
          <a:bodyPr wrap="none" rtlCol="0">
            <a:spAutoFit/>
          </a:bodyPr>
          <a:lstStyle/>
          <a:p>
            <a:r>
              <a:rPr lang="en-US" dirty="0" err="1"/>
              <a:t>TopHat</a:t>
            </a:r>
            <a:endParaRPr lang="en-US" dirty="0"/>
          </a:p>
        </p:txBody>
      </p:sp>
      <p:sp>
        <p:nvSpPr>
          <p:cNvPr id="11" name="Rectangle 10"/>
          <p:cNvSpPr/>
          <p:nvPr/>
        </p:nvSpPr>
        <p:spPr>
          <a:xfrm>
            <a:off x="158744" y="1890369"/>
            <a:ext cx="5685912" cy="4834151"/>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911584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bt0510-421-F1.gif"/>
          <p:cNvPicPr>
            <a:picLocks noChangeAspect="1"/>
          </p:cNvPicPr>
          <p:nvPr/>
        </p:nvPicPr>
        <p:blipFill>
          <a:blip r:embed="rId3"/>
          <a:stretch>
            <a:fillRect/>
          </a:stretch>
        </p:blipFill>
        <p:spPr>
          <a:xfrm>
            <a:off x="646920" y="508000"/>
            <a:ext cx="7884492" cy="6017551"/>
          </a:xfrm>
          <a:prstGeom prst="rect">
            <a:avLst/>
          </a:prstGeom>
        </p:spPr>
      </p:pic>
      <p:sp>
        <p:nvSpPr>
          <p:cNvPr id="6" name="TextBox 5"/>
          <p:cNvSpPr txBox="1"/>
          <p:nvPr/>
        </p:nvSpPr>
        <p:spPr>
          <a:xfrm>
            <a:off x="1169314" y="14214"/>
            <a:ext cx="7391980" cy="538609"/>
          </a:xfrm>
          <a:prstGeom prst="rect">
            <a:avLst/>
          </a:prstGeom>
          <a:noFill/>
        </p:spPr>
        <p:txBody>
          <a:bodyPr wrap="none" rtlCol="0">
            <a:spAutoFit/>
          </a:bodyPr>
          <a:lstStyle/>
          <a:p>
            <a:r>
              <a:rPr lang="en-US" sz="2800" b="1" dirty="0"/>
              <a:t>Transcript Reconstruction from RNA-</a:t>
            </a:r>
            <a:r>
              <a:rPr lang="en-US" sz="2800" b="1" dirty="0" err="1"/>
              <a:t>Seq</a:t>
            </a:r>
            <a:r>
              <a:rPr lang="en-US" sz="2800" b="1" dirty="0"/>
              <a:t> Reads</a:t>
            </a:r>
          </a:p>
        </p:txBody>
      </p:sp>
      <p:grpSp>
        <p:nvGrpSpPr>
          <p:cNvPr id="4" name="Group 3"/>
          <p:cNvGrpSpPr/>
          <p:nvPr/>
        </p:nvGrpSpPr>
        <p:grpSpPr>
          <a:xfrm>
            <a:off x="5646272" y="2472450"/>
            <a:ext cx="3331882" cy="1742661"/>
            <a:chOff x="5646272" y="2472450"/>
            <a:chExt cx="3331882" cy="1742661"/>
          </a:xfrm>
        </p:grpSpPr>
        <p:sp>
          <p:nvSpPr>
            <p:cNvPr id="10" name="Rounded Rectangle 9"/>
            <p:cNvSpPr/>
            <p:nvPr/>
          </p:nvSpPr>
          <p:spPr>
            <a:xfrm>
              <a:off x="5646272" y="2472450"/>
              <a:ext cx="3331882" cy="1742661"/>
            </a:xfrm>
            <a:prstGeom prst="roundRect">
              <a:avLst/>
            </a:prstGeom>
            <a:solidFill>
              <a:srgbClr val="FFFFFF">
                <a:alpha val="36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800" dirty="0"/>
            </a:p>
            <a:p>
              <a:pPr algn="ctr"/>
              <a:endParaRPr lang="en-US" sz="4800" i="1" dirty="0"/>
            </a:p>
            <a:p>
              <a:pPr algn="ctr">
                <a:buFont typeface="Arial"/>
                <a:buChar char="•"/>
              </a:pPr>
              <a:endParaRPr lang="en-US" sz="4800" dirty="0"/>
            </a:p>
          </p:txBody>
        </p:sp>
        <p:sp>
          <p:nvSpPr>
            <p:cNvPr id="2" name="TextBox 1"/>
            <p:cNvSpPr txBox="1"/>
            <p:nvPr/>
          </p:nvSpPr>
          <p:spPr>
            <a:xfrm>
              <a:off x="6404509" y="2891134"/>
              <a:ext cx="1789973" cy="830997"/>
            </a:xfrm>
            <a:prstGeom prst="rect">
              <a:avLst/>
            </a:prstGeom>
            <a:noFill/>
          </p:spPr>
          <p:txBody>
            <a:bodyPr wrap="none" rtlCol="0">
              <a:spAutoFit/>
            </a:bodyPr>
            <a:lstStyle/>
            <a:p>
              <a:r>
                <a:rPr lang="en-US" sz="4800" dirty="0">
                  <a:solidFill>
                    <a:srgbClr val="000000"/>
                  </a:solidFill>
                </a:rPr>
                <a:t>Trinity</a:t>
              </a:r>
            </a:p>
          </p:txBody>
        </p:sp>
        <p:pic>
          <p:nvPicPr>
            <p:cNvPr id="11" name="Picture 10" descr="broad-logo.jpg"/>
            <p:cNvPicPr>
              <a:picLocks noChangeAspect="1"/>
            </p:cNvPicPr>
            <p:nvPr/>
          </p:nvPicPr>
          <p:blipFill>
            <a:blip r:embed="rId4"/>
            <a:stretch>
              <a:fillRect/>
            </a:stretch>
          </p:blipFill>
          <p:spPr>
            <a:xfrm>
              <a:off x="5860029" y="2564537"/>
              <a:ext cx="1440272" cy="361748"/>
            </a:xfrm>
            <a:prstGeom prst="rect">
              <a:avLst/>
            </a:prstGeom>
          </p:spPr>
        </p:pic>
      </p:grpSp>
      <p:sp>
        <p:nvSpPr>
          <p:cNvPr id="14" name="Rectangle 13"/>
          <p:cNvSpPr/>
          <p:nvPr/>
        </p:nvSpPr>
        <p:spPr>
          <a:xfrm>
            <a:off x="132907" y="1897268"/>
            <a:ext cx="5228855" cy="481373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8" name="Group 7"/>
          <p:cNvGrpSpPr/>
          <p:nvPr/>
        </p:nvGrpSpPr>
        <p:grpSpPr>
          <a:xfrm>
            <a:off x="132906" y="1856884"/>
            <a:ext cx="4754476" cy="4930589"/>
            <a:chOff x="132906" y="1856884"/>
            <a:chExt cx="4754476" cy="4930589"/>
          </a:xfrm>
        </p:grpSpPr>
        <p:sp>
          <p:nvSpPr>
            <p:cNvPr id="21" name="TextBox 20"/>
            <p:cNvSpPr txBox="1"/>
            <p:nvPr/>
          </p:nvSpPr>
          <p:spPr>
            <a:xfrm>
              <a:off x="1502104" y="4448056"/>
              <a:ext cx="780457" cy="369332"/>
            </a:xfrm>
            <a:prstGeom prst="rect">
              <a:avLst/>
            </a:prstGeom>
            <a:noFill/>
          </p:spPr>
          <p:txBody>
            <a:bodyPr wrap="none" rtlCol="0">
              <a:spAutoFit/>
            </a:bodyPr>
            <a:lstStyle/>
            <a:p>
              <a:r>
                <a:rPr lang="en-US" dirty="0"/>
                <a:t>GMAP</a:t>
              </a:r>
            </a:p>
          </p:txBody>
        </p:sp>
        <p:sp>
          <p:nvSpPr>
            <p:cNvPr id="23" name="TextBox 22"/>
            <p:cNvSpPr txBox="1"/>
            <p:nvPr/>
          </p:nvSpPr>
          <p:spPr>
            <a:xfrm>
              <a:off x="768015" y="2315021"/>
              <a:ext cx="3284561" cy="923330"/>
            </a:xfrm>
            <a:prstGeom prst="rect">
              <a:avLst/>
            </a:prstGeom>
            <a:noFill/>
          </p:spPr>
          <p:txBody>
            <a:bodyPr wrap="none" rtlCol="0">
              <a:spAutoFit/>
            </a:bodyPr>
            <a:lstStyle/>
            <a:p>
              <a:pPr algn="ctr"/>
              <a:r>
                <a:rPr lang="en-US" dirty="0"/>
                <a:t>End-to-end </a:t>
              </a:r>
              <a:r>
                <a:rPr lang="en-US" b="1" dirty="0"/>
                <a:t>Transcriptome</a:t>
              </a:r>
              <a:r>
                <a:rPr lang="en-US" dirty="0"/>
                <a:t>-based</a:t>
              </a:r>
              <a:br>
                <a:rPr lang="en-US" dirty="0"/>
              </a:br>
              <a:r>
                <a:rPr lang="en-US" dirty="0"/>
                <a:t>RNA-Seq Analysis </a:t>
              </a:r>
              <a:br>
                <a:rPr lang="en-US" dirty="0"/>
              </a:br>
              <a:r>
                <a:rPr lang="en-US" dirty="0"/>
                <a:t>Software Package</a:t>
              </a:r>
            </a:p>
          </p:txBody>
        </p:sp>
        <p:sp>
          <p:nvSpPr>
            <p:cNvPr id="25" name="Rectangle 24"/>
            <p:cNvSpPr/>
            <p:nvPr/>
          </p:nvSpPr>
          <p:spPr>
            <a:xfrm>
              <a:off x="3400599" y="3513503"/>
              <a:ext cx="641569" cy="29365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 name="Picture 2" descr="Screen Shot 2013-10-22 at 2.35.52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5755" y="3448639"/>
              <a:ext cx="4651627" cy="2961248"/>
            </a:xfrm>
            <a:prstGeom prst="rect">
              <a:avLst/>
            </a:prstGeom>
          </p:spPr>
        </p:pic>
        <p:sp>
          <p:nvSpPr>
            <p:cNvPr id="26" name="Rectangle 25"/>
            <p:cNvSpPr/>
            <p:nvPr/>
          </p:nvSpPr>
          <p:spPr>
            <a:xfrm>
              <a:off x="4191588" y="3434717"/>
              <a:ext cx="641569" cy="29365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a:off x="132906" y="1856884"/>
              <a:ext cx="4754475" cy="4930589"/>
            </a:xfrm>
            <a:prstGeom prst="rect">
              <a:avLst/>
            </a:prstGeom>
            <a:noFill/>
            <a:ln>
              <a:solidFill>
                <a:srgbClr val="4F81BD"/>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842377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bt0510-421-F1.gif"/>
          <p:cNvPicPr>
            <a:picLocks noChangeAspect="1"/>
          </p:cNvPicPr>
          <p:nvPr/>
        </p:nvPicPr>
        <p:blipFill>
          <a:blip r:embed="rId3"/>
          <a:stretch>
            <a:fillRect/>
          </a:stretch>
        </p:blipFill>
        <p:spPr>
          <a:xfrm>
            <a:off x="646920" y="508000"/>
            <a:ext cx="7884492" cy="6017551"/>
          </a:xfrm>
          <a:prstGeom prst="rect">
            <a:avLst/>
          </a:prstGeom>
        </p:spPr>
      </p:pic>
      <p:sp>
        <p:nvSpPr>
          <p:cNvPr id="6" name="TextBox 5"/>
          <p:cNvSpPr txBox="1"/>
          <p:nvPr/>
        </p:nvSpPr>
        <p:spPr>
          <a:xfrm>
            <a:off x="1169314" y="14214"/>
            <a:ext cx="7391980" cy="538609"/>
          </a:xfrm>
          <a:prstGeom prst="rect">
            <a:avLst/>
          </a:prstGeom>
          <a:noFill/>
        </p:spPr>
        <p:txBody>
          <a:bodyPr wrap="none" rtlCol="0">
            <a:spAutoFit/>
          </a:bodyPr>
          <a:lstStyle/>
          <a:p>
            <a:r>
              <a:rPr lang="en-US" sz="2800" b="1" dirty="0"/>
              <a:t>Transcript Reconstruction from RNA-</a:t>
            </a:r>
            <a:r>
              <a:rPr lang="en-US" sz="2800" b="1" dirty="0" err="1"/>
              <a:t>Seq</a:t>
            </a:r>
            <a:r>
              <a:rPr lang="en-US" sz="2800" b="1" dirty="0"/>
              <a:t> Reads</a:t>
            </a:r>
          </a:p>
        </p:txBody>
      </p:sp>
      <p:sp>
        <p:nvSpPr>
          <p:cNvPr id="9" name="Rectangle 8"/>
          <p:cNvSpPr/>
          <p:nvPr/>
        </p:nvSpPr>
        <p:spPr>
          <a:xfrm>
            <a:off x="3413851" y="5407204"/>
            <a:ext cx="1310919" cy="77830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5225547" y="1955677"/>
            <a:ext cx="1928733" cy="2585323"/>
          </a:xfrm>
          <a:prstGeom prst="rect">
            <a:avLst/>
          </a:prstGeom>
          <a:solidFill>
            <a:srgbClr val="FFFFFF">
              <a:alpha val="72000"/>
            </a:srgbClr>
          </a:solidFill>
          <a:ln>
            <a:solidFill>
              <a:schemeClr val="tx1"/>
            </a:solidFill>
            <a:prstDash val="sysDash"/>
          </a:ln>
        </p:spPr>
        <p:txBody>
          <a:bodyPr wrap="none" rtlCol="0">
            <a:spAutoFit/>
          </a:bodyPr>
          <a:lstStyle/>
          <a:p>
            <a:r>
              <a:rPr lang="en-US" b="1" dirty="0"/>
              <a:t>Trinity</a:t>
            </a:r>
          </a:p>
          <a:p>
            <a:r>
              <a:rPr lang="en-US" b="1" dirty="0"/>
              <a:t>Oases</a:t>
            </a:r>
          </a:p>
          <a:p>
            <a:r>
              <a:rPr lang="en-US" b="1" dirty="0" err="1"/>
              <a:t>SoapDenovoTrans</a:t>
            </a:r>
            <a:endParaRPr lang="en-US" b="1" dirty="0"/>
          </a:p>
          <a:p>
            <a:r>
              <a:rPr lang="en-US" b="1" dirty="0" err="1"/>
              <a:t>AbyssTrans</a:t>
            </a:r>
            <a:endParaRPr lang="en-US" b="1" dirty="0"/>
          </a:p>
          <a:p>
            <a:r>
              <a:rPr lang="en-US" b="1" dirty="0"/>
              <a:t>IDBA-Tran</a:t>
            </a:r>
          </a:p>
          <a:p>
            <a:r>
              <a:rPr lang="en-US" b="1" dirty="0"/>
              <a:t>Shannon</a:t>
            </a:r>
          </a:p>
          <a:p>
            <a:r>
              <a:rPr lang="en-US" b="1" dirty="0" err="1"/>
              <a:t>BinPacker</a:t>
            </a:r>
            <a:endParaRPr lang="en-US" b="1" dirty="0"/>
          </a:p>
          <a:p>
            <a:r>
              <a:rPr lang="en-US" b="1" dirty="0"/>
              <a:t>Bridger</a:t>
            </a:r>
          </a:p>
          <a:p>
            <a:r>
              <a:rPr lang="en-US" b="1" dirty="0"/>
              <a:t>…</a:t>
            </a:r>
          </a:p>
        </p:txBody>
      </p:sp>
      <p:sp>
        <p:nvSpPr>
          <p:cNvPr id="2" name="TextBox 1"/>
          <p:cNvSpPr txBox="1"/>
          <p:nvPr/>
        </p:nvSpPr>
        <p:spPr>
          <a:xfrm>
            <a:off x="6350254" y="3943778"/>
            <a:ext cx="765554" cy="1569660"/>
          </a:xfrm>
          <a:prstGeom prst="rect">
            <a:avLst/>
          </a:prstGeom>
          <a:solidFill>
            <a:srgbClr val="FFFFFF"/>
          </a:solidFill>
          <a:ln>
            <a:solidFill>
              <a:schemeClr val="tx1"/>
            </a:solidFill>
            <a:prstDash val="dot"/>
          </a:ln>
        </p:spPr>
        <p:txBody>
          <a:bodyPr wrap="none" rtlCol="0">
            <a:spAutoFit/>
          </a:bodyPr>
          <a:lstStyle/>
          <a:p>
            <a:r>
              <a:rPr lang="en-US" sz="1600" b="1" dirty="0"/>
              <a:t>GMAP</a:t>
            </a:r>
          </a:p>
          <a:p>
            <a:r>
              <a:rPr lang="en-US" sz="1600" b="1" dirty="0"/>
              <a:t>BLAT</a:t>
            </a:r>
          </a:p>
          <a:p>
            <a:r>
              <a:rPr lang="en-US" sz="1600" b="1" dirty="0"/>
              <a:t>AAT</a:t>
            </a:r>
          </a:p>
          <a:p>
            <a:r>
              <a:rPr lang="en-US" sz="1600" b="1" dirty="0" err="1"/>
              <a:t>Spidey</a:t>
            </a:r>
            <a:endParaRPr lang="en-US" sz="1600" b="1" dirty="0"/>
          </a:p>
          <a:p>
            <a:r>
              <a:rPr lang="en-US" sz="1600" b="1" dirty="0"/>
              <a:t>Sim4</a:t>
            </a:r>
          </a:p>
          <a:p>
            <a:r>
              <a:rPr lang="en-US" sz="1600" b="1" dirty="0"/>
              <a:t>…</a:t>
            </a:r>
          </a:p>
        </p:txBody>
      </p:sp>
      <p:sp>
        <p:nvSpPr>
          <p:cNvPr id="8" name="TextBox 7"/>
          <p:cNvSpPr txBox="1"/>
          <p:nvPr/>
        </p:nvSpPr>
        <p:spPr>
          <a:xfrm>
            <a:off x="3586624" y="4438172"/>
            <a:ext cx="1290237" cy="2308324"/>
          </a:xfrm>
          <a:prstGeom prst="rect">
            <a:avLst/>
          </a:prstGeom>
          <a:solidFill>
            <a:srgbClr val="FFFFFF"/>
          </a:solidFill>
          <a:ln w="19050" cmpd="sng">
            <a:solidFill>
              <a:srgbClr val="000000"/>
            </a:solidFill>
            <a:prstDash val="dot"/>
          </a:ln>
        </p:spPr>
        <p:txBody>
          <a:bodyPr wrap="none" rtlCol="0">
            <a:spAutoFit/>
          </a:bodyPr>
          <a:lstStyle/>
          <a:p>
            <a:r>
              <a:rPr lang="en-US" sz="1600" b="1" dirty="0"/>
              <a:t>Cufflinks</a:t>
            </a:r>
          </a:p>
          <a:p>
            <a:r>
              <a:rPr lang="en-US" sz="1600" b="1" dirty="0" err="1"/>
              <a:t>Stringtie</a:t>
            </a:r>
            <a:endParaRPr lang="en-US" sz="1600" b="1" dirty="0"/>
          </a:p>
          <a:p>
            <a:r>
              <a:rPr lang="en-US" sz="1600" b="1" dirty="0" err="1"/>
              <a:t>IsoLasso</a:t>
            </a:r>
            <a:endParaRPr lang="en-US" sz="1600" b="1" dirty="0"/>
          </a:p>
          <a:p>
            <a:r>
              <a:rPr lang="en-US" sz="1600" b="1" dirty="0" err="1"/>
              <a:t>Bayesembler</a:t>
            </a:r>
            <a:endParaRPr lang="en-US" sz="1600" b="1" dirty="0"/>
          </a:p>
          <a:p>
            <a:r>
              <a:rPr lang="en-US" sz="1600" b="1" dirty="0"/>
              <a:t>Trip</a:t>
            </a:r>
          </a:p>
          <a:p>
            <a:r>
              <a:rPr lang="en-US" sz="1600" b="1" dirty="0" err="1"/>
              <a:t>Traph</a:t>
            </a:r>
            <a:endParaRPr lang="en-US" sz="1600" b="1" dirty="0"/>
          </a:p>
          <a:p>
            <a:r>
              <a:rPr lang="en-US" sz="1600" b="1" dirty="0"/>
              <a:t>CEM</a:t>
            </a:r>
          </a:p>
          <a:p>
            <a:r>
              <a:rPr lang="en-US" sz="1600" b="1" dirty="0" err="1"/>
              <a:t>TransComb</a:t>
            </a:r>
            <a:endParaRPr lang="en-US" sz="1600" b="1" dirty="0"/>
          </a:p>
          <a:p>
            <a:r>
              <a:rPr lang="en-US" sz="1600" b="1" dirty="0"/>
              <a:t>…</a:t>
            </a:r>
          </a:p>
        </p:txBody>
      </p:sp>
      <p:sp>
        <p:nvSpPr>
          <p:cNvPr id="10" name="TextBox 9"/>
          <p:cNvSpPr txBox="1"/>
          <p:nvPr/>
        </p:nvSpPr>
        <p:spPr>
          <a:xfrm>
            <a:off x="3642564" y="2117555"/>
            <a:ext cx="808535" cy="1354217"/>
          </a:xfrm>
          <a:prstGeom prst="rect">
            <a:avLst/>
          </a:prstGeom>
          <a:solidFill>
            <a:schemeClr val="bg1"/>
          </a:solidFill>
          <a:ln>
            <a:solidFill>
              <a:schemeClr val="tx1"/>
            </a:solidFill>
            <a:prstDash val="sysDash"/>
          </a:ln>
        </p:spPr>
        <p:txBody>
          <a:bodyPr wrap="none" rtlCol="0">
            <a:spAutoFit/>
          </a:bodyPr>
          <a:lstStyle/>
          <a:p>
            <a:r>
              <a:rPr lang="en-US" sz="1600" b="1" dirty="0" err="1"/>
              <a:t>TopHat</a:t>
            </a:r>
            <a:r>
              <a:rPr lang="en-US" sz="1600" b="1" dirty="0"/>
              <a:t> </a:t>
            </a:r>
            <a:br>
              <a:rPr lang="en-US" sz="1600" b="1" dirty="0"/>
            </a:br>
            <a:r>
              <a:rPr lang="en-US" sz="1600" b="1" dirty="0"/>
              <a:t>STAR</a:t>
            </a:r>
            <a:br>
              <a:rPr lang="en-US" sz="1600" b="1" dirty="0"/>
            </a:br>
            <a:r>
              <a:rPr lang="en-US" sz="1600" b="1" dirty="0"/>
              <a:t>HISAT</a:t>
            </a:r>
          </a:p>
          <a:p>
            <a:r>
              <a:rPr lang="en-US" sz="1600" b="1" dirty="0"/>
              <a:t>GSNAP</a:t>
            </a:r>
          </a:p>
          <a:p>
            <a:r>
              <a:rPr lang="en-US" sz="1600" b="1" dirty="0"/>
              <a:t>…</a:t>
            </a:r>
          </a:p>
        </p:txBody>
      </p:sp>
      <p:sp>
        <p:nvSpPr>
          <p:cNvPr id="3" name="TextBox 2"/>
          <p:cNvSpPr txBox="1"/>
          <p:nvPr/>
        </p:nvSpPr>
        <p:spPr>
          <a:xfrm>
            <a:off x="3120692" y="1038272"/>
            <a:ext cx="3969356" cy="461665"/>
          </a:xfrm>
          <a:prstGeom prst="rect">
            <a:avLst/>
          </a:prstGeom>
          <a:solidFill>
            <a:srgbClr val="FFFFFF">
              <a:alpha val="70000"/>
            </a:srgbClr>
          </a:solidFill>
          <a:ln w="28575" cmpd="sng">
            <a:solidFill>
              <a:schemeClr val="tx1"/>
            </a:solidFill>
            <a:prstDash val="sysDash"/>
          </a:ln>
        </p:spPr>
        <p:txBody>
          <a:bodyPr wrap="none" rtlCol="0">
            <a:spAutoFit/>
          </a:bodyPr>
          <a:lstStyle/>
          <a:p>
            <a:r>
              <a:rPr lang="en-US" sz="2400" b="1" dirty="0"/>
              <a:t>Many tools to choose among:</a:t>
            </a:r>
          </a:p>
        </p:txBody>
      </p:sp>
    </p:spTree>
    <p:extLst>
      <p:ext uri="{BB962C8B-B14F-4D97-AF65-F5344CB8AC3E}">
        <p14:creationId xmlns:p14="http://schemas.microsoft.com/office/powerpoint/2010/main" val="11045119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8" name="Group 77"/>
          <p:cNvGrpSpPr/>
          <p:nvPr/>
        </p:nvGrpSpPr>
        <p:grpSpPr>
          <a:xfrm>
            <a:off x="3967223" y="2341585"/>
            <a:ext cx="3954389" cy="1789070"/>
            <a:chOff x="3232335" y="1742072"/>
            <a:chExt cx="3954389" cy="1789070"/>
          </a:xfrm>
        </p:grpSpPr>
        <p:sp>
          <p:nvSpPr>
            <p:cNvPr id="60" name="Freeform 59"/>
            <p:cNvSpPr/>
            <p:nvPr/>
          </p:nvSpPr>
          <p:spPr>
            <a:xfrm rot="21359135">
              <a:off x="5716300" y="2936686"/>
              <a:ext cx="1245892" cy="594456"/>
            </a:xfrm>
            <a:custGeom>
              <a:avLst/>
              <a:gdLst>
                <a:gd name="connsiteX0" fmla="*/ 0 w 2433911"/>
                <a:gd name="connsiteY0" fmla="*/ 1016524 h 1016524"/>
                <a:gd name="connsiteX1" fmla="*/ 156307 w 2433911"/>
                <a:gd name="connsiteY1" fmla="*/ 576909 h 1016524"/>
                <a:gd name="connsiteX2" fmla="*/ 674077 w 2433911"/>
                <a:gd name="connsiteY2" fmla="*/ 635524 h 1016524"/>
                <a:gd name="connsiteX3" fmla="*/ 1221153 w 2433911"/>
                <a:gd name="connsiteY3" fmla="*/ 694140 h 1016524"/>
                <a:gd name="connsiteX4" fmla="*/ 1533769 w 2433911"/>
                <a:gd name="connsiteY4" fmla="*/ 293601 h 1016524"/>
                <a:gd name="connsiteX5" fmla="*/ 1856153 w 2433911"/>
                <a:gd name="connsiteY5" fmla="*/ 524 h 1016524"/>
                <a:gd name="connsiteX6" fmla="*/ 2413000 w 2433911"/>
                <a:gd name="connsiteY6" fmla="*/ 234986 h 1016524"/>
                <a:gd name="connsiteX7" fmla="*/ 2325077 w 2433911"/>
                <a:gd name="connsiteY7" fmla="*/ 694140 h 1016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33911" h="1016524">
                  <a:moveTo>
                    <a:pt x="0" y="1016524"/>
                  </a:moveTo>
                  <a:cubicBezTo>
                    <a:pt x="21980" y="828466"/>
                    <a:pt x="43961" y="640409"/>
                    <a:pt x="156307" y="576909"/>
                  </a:cubicBezTo>
                  <a:cubicBezTo>
                    <a:pt x="268653" y="513409"/>
                    <a:pt x="674077" y="635524"/>
                    <a:pt x="674077" y="635524"/>
                  </a:cubicBezTo>
                  <a:cubicBezTo>
                    <a:pt x="851551" y="655062"/>
                    <a:pt x="1077871" y="751127"/>
                    <a:pt x="1221153" y="694140"/>
                  </a:cubicBezTo>
                  <a:cubicBezTo>
                    <a:pt x="1364435" y="637153"/>
                    <a:pt x="1427936" y="409204"/>
                    <a:pt x="1533769" y="293601"/>
                  </a:cubicBezTo>
                  <a:cubicBezTo>
                    <a:pt x="1639602" y="177998"/>
                    <a:pt x="1709615" y="10293"/>
                    <a:pt x="1856153" y="524"/>
                  </a:cubicBezTo>
                  <a:cubicBezTo>
                    <a:pt x="2002691" y="-9245"/>
                    <a:pt x="2334846" y="119383"/>
                    <a:pt x="2413000" y="234986"/>
                  </a:cubicBezTo>
                  <a:cubicBezTo>
                    <a:pt x="2491154" y="350589"/>
                    <a:pt x="2325077" y="694140"/>
                    <a:pt x="2325077" y="694140"/>
                  </a:cubicBezTo>
                </a:path>
              </a:pathLst>
            </a:custGeom>
            <a:ln w="57150" cmpd="sng">
              <a:solidFill>
                <a:srgbClr val="C3D5A2"/>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1" name="Freeform 60"/>
            <p:cNvSpPr/>
            <p:nvPr/>
          </p:nvSpPr>
          <p:spPr>
            <a:xfrm rot="21359135">
              <a:off x="4673271" y="2998091"/>
              <a:ext cx="1575240" cy="400938"/>
            </a:xfrm>
            <a:custGeom>
              <a:avLst/>
              <a:gdLst>
                <a:gd name="connsiteX0" fmla="*/ 0 w 3077308"/>
                <a:gd name="connsiteY0" fmla="*/ 230128 h 685606"/>
                <a:gd name="connsiteX1" fmla="*/ 488462 w 3077308"/>
                <a:gd name="connsiteY1" fmla="*/ 679512 h 685606"/>
                <a:gd name="connsiteX2" fmla="*/ 1250462 w 3077308"/>
                <a:gd name="connsiteY2" fmla="*/ 464589 h 685606"/>
                <a:gd name="connsiteX3" fmla="*/ 1797539 w 3077308"/>
                <a:gd name="connsiteY3" fmla="*/ 103128 h 685606"/>
                <a:gd name="connsiteX4" fmla="*/ 2491154 w 3077308"/>
                <a:gd name="connsiteY4" fmla="*/ 5435 h 685606"/>
                <a:gd name="connsiteX5" fmla="*/ 3077308 w 3077308"/>
                <a:gd name="connsiteY5" fmla="*/ 230128 h 685606"/>
                <a:gd name="connsiteX6" fmla="*/ 3077308 w 3077308"/>
                <a:gd name="connsiteY6" fmla="*/ 230128 h 685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77308" h="685606">
                  <a:moveTo>
                    <a:pt x="0" y="230128"/>
                  </a:moveTo>
                  <a:cubicBezTo>
                    <a:pt x="140026" y="435281"/>
                    <a:pt x="280052" y="640435"/>
                    <a:pt x="488462" y="679512"/>
                  </a:cubicBezTo>
                  <a:cubicBezTo>
                    <a:pt x="696872" y="718589"/>
                    <a:pt x="1032283" y="560653"/>
                    <a:pt x="1250462" y="464589"/>
                  </a:cubicBezTo>
                  <a:cubicBezTo>
                    <a:pt x="1468641" y="368525"/>
                    <a:pt x="1590757" y="179654"/>
                    <a:pt x="1797539" y="103128"/>
                  </a:cubicBezTo>
                  <a:cubicBezTo>
                    <a:pt x="2004321" y="26602"/>
                    <a:pt x="2277859" y="-15732"/>
                    <a:pt x="2491154" y="5435"/>
                  </a:cubicBezTo>
                  <a:cubicBezTo>
                    <a:pt x="2704449" y="26602"/>
                    <a:pt x="3077308" y="230128"/>
                    <a:pt x="3077308" y="230128"/>
                  </a:cubicBezTo>
                  <a:lnTo>
                    <a:pt x="3077308" y="230128"/>
                  </a:lnTo>
                </a:path>
              </a:pathLst>
            </a:custGeom>
            <a:ln w="57150" cmpd="sng">
              <a:solidFill>
                <a:srgbClr val="FCBE97"/>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2" name="Freeform 61"/>
            <p:cNvSpPr/>
            <p:nvPr/>
          </p:nvSpPr>
          <p:spPr>
            <a:xfrm rot="511811">
              <a:off x="3713159" y="2410923"/>
              <a:ext cx="1845280" cy="988346"/>
            </a:xfrm>
            <a:custGeom>
              <a:avLst/>
              <a:gdLst>
                <a:gd name="connsiteX0" fmla="*/ 3604846 w 3604846"/>
                <a:gd name="connsiteY0" fmla="*/ 0 h 1690077"/>
                <a:gd name="connsiteX1" fmla="*/ 3204308 w 3604846"/>
                <a:gd name="connsiteY1" fmla="*/ 586154 h 1690077"/>
                <a:gd name="connsiteX2" fmla="*/ 2246923 w 3604846"/>
                <a:gd name="connsiteY2" fmla="*/ 849923 h 1690077"/>
                <a:gd name="connsiteX3" fmla="*/ 1592385 w 3604846"/>
                <a:gd name="connsiteY3" fmla="*/ 566615 h 1690077"/>
                <a:gd name="connsiteX4" fmla="*/ 918308 w 3604846"/>
                <a:gd name="connsiteY4" fmla="*/ 488461 h 1690077"/>
                <a:gd name="connsiteX5" fmla="*/ 683846 w 3604846"/>
                <a:gd name="connsiteY5" fmla="*/ 859692 h 1690077"/>
                <a:gd name="connsiteX6" fmla="*/ 703385 w 3604846"/>
                <a:gd name="connsiteY6" fmla="*/ 1064846 h 1690077"/>
                <a:gd name="connsiteX7" fmla="*/ 615462 w 3604846"/>
                <a:gd name="connsiteY7" fmla="*/ 1367692 h 1690077"/>
                <a:gd name="connsiteX8" fmla="*/ 0 w 3604846"/>
                <a:gd name="connsiteY8" fmla="*/ 1690077 h 1690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04846" h="1690077">
                  <a:moveTo>
                    <a:pt x="3604846" y="0"/>
                  </a:moveTo>
                  <a:cubicBezTo>
                    <a:pt x="3517737" y="222250"/>
                    <a:pt x="3430628" y="444500"/>
                    <a:pt x="3204308" y="586154"/>
                  </a:cubicBezTo>
                  <a:cubicBezTo>
                    <a:pt x="2977988" y="727808"/>
                    <a:pt x="2515577" y="853179"/>
                    <a:pt x="2246923" y="849923"/>
                  </a:cubicBezTo>
                  <a:cubicBezTo>
                    <a:pt x="1978269" y="846667"/>
                    <a:pt x="1813821" y="626859"/>
                    <a:pt x="1592385" y="566615"/>
                  </a:cubicBezTo>
                  <a:cubicBezTo>
                    <a:pt x="1370949" y="506371"/>
                    <a:pt x="1069731" y="439615"/>
                    <a:pt x="918308" y="488461"/>
                  </a:cubicBezTo>
                  <a:cubicBezTo>
                    <a:pt x="766885" y="537307"/>
                    <a:pt x="719667" y="763628"/>
                    <a:pt x="683846" y="859692"/>
                  </a:cubicBezTo>
                  <a:cubicBezTo>
                    <a:pt x="648025" y="955756"/>
                    <a:pt x="714782" y="980179"/>
                    <a:pt x="703385" y="1064846"/>
                  </a:cubicBezTo>
                  <a:cubicBezTo>
                    <a:pt x="691988" y="1149513"/>
                    <a:pt x="732693" y="1263487"/>
                    <a:pt x="615462" y="1367692"/>
                  </a:cubicBezTo>
                  <a:cubicBezTo>
                    <a:pt x="498231" y="1471897"/>
                    <a:pt x="0" y="1690077"/>
                    <a:pt x="0" y="1690077"/>
                  </a:cubicBezTo>
                </a:path>
              </a:pathLst>
            </a:custGeom>
            <a:ln w="57150" cmpd="sng">
              <a:solidFill>
                <a:srgbClr val="B4A2C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6" name="TextBox 65"/>
            <p:cNvSpPr txBox="1"/>
            <p:nvPr/>
          </p:nvSpPr>
          <p:spPr>
            <a:xfrm>
              <a:off x="4232069" y="1917619"/>
              <a:ext cx="2954655" cy="369332"/>
            </a:xfrm>
            <a:prstGeom prst="rect">
              <a:avLst/>
            </a:prstGeom>
            <a:noFill/>
          </p:spPr>
          <p:txBody>
            <a:bodyPr wrap="none" rtlCol="0">
              <a:spAutoFit/>
            </a:bodyPr>
            <a:lstStyle/>
            <a:p>
              <a:r>
                <a:rPr lang="en-US" dirty="0"/>
                <a:t>Extract RNA, convert to cDNA</a:t>
              </a:r>
            </a:p>
          </p:txBody>
        </p:sp>
        <p:sp>
          <p:nvSpPr>
            <p:cNvPr id="73" name="Freeform 72"/>
            <p:cNvSpPr/>
            <p:nvPr/>
          </p:nvSpPr>
          <p:spPr>
            <a:xfrm>
              <a:off x="3232335" y="1742072"/>
              <a:ext cx="713154" cy="537462"/>
            </a:xfrm>
            <a:custGeom>
              <a:avLst/>
              <a:gdLst>
                <a:gd name="connsiteX0" fmla="*/ 0 w 713154"/>
                <a:gd name="connsiteY0" fmla="*/ 154 h 537462"/>
                <a:gd name="connsiteX1" fmla="*/ 547077 w 713154"/>
                <a:gd name="connsiteY1" fmla="*/ 88077 h 537462"/>
                <a:gd name="connsiteX2" fmla="*/ 713154 w 713154"/>
                <a:gd name="connsiteY2" fmla="*/ 537462 h 537462"/>
              </a:gdLst>
              <a:ahLst/>
              <a:cxnLst>
                <a:cxn ang="0">
                  <a:pos x="connsiteX0" y="connsiteY0"/>
                </a:cxn>
                <a:cxn ang="0">
                  <a:pos x="connsiteX1" y="connsiteY1"/>
                </a:cxn>
                <a:cxn ang="0">
                  <a:pos x="connsiteX2" y="connsiteY2"/>
                </a:cxn>
              </a:cxnLst>
              <a:rect l="l" t="t" r="r" b="b"/>
              <a:pathLst>
                <a:path w="713154" h="537462">
                  <a:moveTo>
                    <a:pt x="0" y="154"/>
                  </a:moveTo>
                  <a:cubicBezTo>
                    <a:pt x="214109" y="-660"/>
                    <a:pt x="428218" y="-1474"/>
                    <a:pt x="547077" y="88077"/>
                  </a:cubicBezTo>
                  <a:cubicBezTo>
                    <a:pt x="665936" y="177628"/>
                    <a:pt x="713154" y="537462"/>
                    <a:pt x="713154" y="537462"/>
                  </a:cubicBezTo>
                </a:path>
              </a:pathLst>
            </a:custGeom>
            <a:ln>
              <a:solidFill>
                <a:srgbClr val="000000"/>
              </a:solidFill>
              <a:headEnd type="none"/>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76" name="TextBox 75"/>
          <p:cNvSpPr txBox="1"/>
          <p:nvPr/>
        </p:nvSpPr>
        <p:spPr>
          <a:xfrm>
            <a:off x="1531789" y="250673"/>
            <a:ext cx="6434599" cy="523220"/>
          </a:xfrm>
          <a:prstGeom prst="rect">
            <a:avLst/>
          </a:prstGeom>
          <a:noFill/>
        </p:spPr>
        <p:txBody>
          <a:bodyPr wrap="none" rtlCol="0">
            <a:spAutoFit/>
          </a:bodyPr>
          <a:lstStyle/>
          <a:p>
            <a:r>
              <a:rPr lang="en-US" sz="2800" dirty="0"/>
              <a:t>RNA-Seq Empowers Transcriptome Studies</a:t>
            </a:r>
          </a:p>
        </p:txBody>
      </p:sp>
      <p:grpSp>
        <p:nvGrpSpPr>
          <p:cNvPr id="3" name="Group 2"/>
          <p:cNvGrpSpPr/>
          <p:nvPr/>
        </p:nvGrpSpPr>
        <p:grpSpPr>
          <a:xfrm>
            <a:off x="2651867" y="4595839"/>
            <a:ext cx="5070088" cy="1793661"/>
            <a:chOff x="2651867" y="4595839"/>
            <a:chExt cx="5070088" cy="1793661"/>
          </a:xfrm>
        </p:grpSpPr>
        <p:grpSp>
          <p:nvGrpSpPr>
            <p:cNvPr id="79" name="Group 78"/>
            <p:cNvGrpSpPr/>
            <p:nvPr/>
          </p:nvGrpSpPr>
          <p:grpSpPr>
            <a:xfrm>
              <a:off x="2651867" y="4595839"/>
              <a:ext cx="3199306" cy="1793661"/>
              <a:chOff x="602318" y="3629012"/>
              <a:chExt cx="3199306" cy="1793661"/>
            </a:xfrm>
          </p:grpSpPr>
          <p:pic>
            <p:nvPicPr>
              <p:cNvPr id="59" name="Picture 58"/>
              <p:cNvPicPr>
                <a:picLocks noChangeAspect="1"/>
              </p:cNvPicPr>
              <p:nvPr/>
            </p:nvPicPr>
            <p:blipFill>
              <a:blip r:embed="rId3"/>
              <a:stretch>
                <a:fillRect/>
              </a:stretch>
            </p:blipFill>
            <p:spPr>
              <a:xfrm>
                <a:off x="602318" y="3797003"/>
                <a:ext cx="2315090" cy="1625670"/>
              </a:xfrm>
              <a:prstGeom prst="rect">
                <a:avLst/>
              </a:prstGeom>
            </p:spPr>
          </p:pic>
          <p:sp>
            <p:nvSpPr>
              <p:cNvPr id="64" name="Freeform 63"/>
              <p:cNvSpPr/>
              <p:nvPr/>
            </p:nvSpPr>
            <p:spPr>
              <a:xfrm>
                <a:off x="3059163" y="3629012"/>
                <a:ext cx="742461" cy="537308"/>
              </a:xfrm>
              <a:custGeom>
                <a:avLst/>
                <a:gdLst>
                  <a:gd name="connsiteX0" fmla="*/ 742461 w 742461"/>
                  <a:gd name="connsiteY0" fmla="*/ 0 h 537308"/>
                  <a:gd name="connsiteX1" fmla="*/ 586153 w 742461"/>
                  <a:gd name="connsiteY1" fmla="*/ 429846 h 537308"/>
                  <a:gd name="connsiteX2" fmla="*/ 0 w 742461"/>
                  <a:gd name="connsiteY2" fmla="*/ 537308 h 537308"/>
                </a:gdLst>
                <a:ahLst/>
                <a:cxnLst>
                  <a:cxn ang="0">
                    <a:pos x="connsiteX0" y="connsiteY0"/>
                  </a:cxn>
                  <a:cxn ang="0">
                    <a:pos x="connsiteX1" y="connsiteY1"/>
                  </a:cxn>
                  <a:cxn ang="0">
                    <a:pos x="connsiteX2" y="connsiteY2"/>
                  </a:cxn>
                </a:cxnLst>
                <a:rect l="l" t="t" r="r" b="b"/>
                <a:pathLst>
                  <a:path w="742461" h="537308">
                    <a:moveTo>
                      <a:pt x="742461" y="0"/>
                    </a:moveTo>
                    <a:cubicBezTo>
                      <a:pt x="726178" y="170147"/>
                      <a:pt x="709896" y="340295"/>
                      <a:pt x="586153" y="429846"/>
                    </a:cubicBezTo>
                    <a:cubicBezTo>
                      <a:pt x="462410" y="519397"/>
                      <a:pt x="0" y="537308"/>
                      <a:pt x="0" y="537308"/>
                    </a:cubicBezTo>
                  </a:path>
                </a:pathLst>
              </a:custGeom>
              <a:ln>
                <a:solidFill>
                  <a:schemeClr val="tx1"/>
                </a:solidFill>
                <a:headEnd type="none"/>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rgbClr val="000000"/>
                  </a:solidFill>
                </a:endParaRPr>
              </a:p>
            </p:txBody>
          </p:sp>
        </p:grpSp>
        <p:sp>
          <p:nvSpPr>
            <p:cNvPr id="2" name="TextBox 1"/>
            <p:cNvSpPr txBox="1"/>
            <p:nvPr/>
          </p:nvSpPr>
          <p:spPr>
            <a:xfrm>
              <a:off x="5635965" y="5122756"/>
              <a:ext cx="2085990" cy="615553"/>
            </a:xfrm>
            <a:prstGeom prst="rect">
              <a:avLst/>
            </a:prstGeom>
            <a:noFill/>
          </p:spPr>
          <p:txBody>
            <a:bodyPr wrap="none" rtlCol="0">
              <a:spAutoFit/>
            </a:bodyPr>
            <a:lstStyle/>
            <a:p>
              <a:pPr algn="ctr"/>
              <a:r>
                <a:rPr lang="en-US" dirty="0"/>
                <a:t>Next-gen Sequencer</a:t>
              </a:r>
            </a:p>
            <a:p>
              <a:pPr algn="ctr"/>
              <a:r>
                <a:rPr lang="en-US" sz="1600" i="1" dirty="0"/>
                <a:t>(pick your favorite)</a:t>
              </a:r>
            </a:p>
          </p:txBody>
        </p:sp>
      </p:grpSp>
      <p:pic>
        <p:nvPicPr>
          <p:cNvPr id="4" name="Picture 3"/>
          <p:cNvPicPr>
            <a:picLocks noChangeAspect="1"/>
          </p:cNvPicPr>
          <p:nvPr/>
        </p:nvPicPr>
        <p:blipFill>
          <a:blip r:embed="rId4"/>
          <a:stretch>
            <a:fillRect/>
          </a:stretch>
        </p:blipFill>
        <p:spPr>
          <a:xfrm>
            <a:off x="436414" y="913009"/>
            <a:ext cx="3289474" cy="3513466"/>
          </a:xfrm>
          <a:prstGeom prst="rect">
            <a:avLst/>
          </a:prstGeom>
        </p:spPr>
      </p:pic>
    </p:spTree>
    <p:extLst>
      <p:ext uri="{BB962C8B-B14F-4D97-AF65-F5344CB8AC3E}">
        <p14:creationId xmlns:p14="http://schemas.microsoft.com/office/powerpoint/2010/main" val="1509408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8"/>
                                        </p:tgtEl>
                                        <p:attrNameLst>
                                          <p:attrName>style.visibility</p:attrName>
                                        </p:attrNameLst>
                                      </p:cBhvr>
                                      <p:to>
                                        <p:strVal val="visible"/>
                                      </p:to>
                                    </p:set>
                                    <p:animEffect transition="in" filter="dissolve">
                                      <p:cBhvr>
                                        <p:cTn id="7" dur="500"/>
                                        <p:tgtEl>
                                          <p:spTgt spid="7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dissolv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bt0510-421-F1.gif"/>
          <p:cNvPicPr>
            <a:picLocks noChangeAspect="1"/>
          </p:cNvPicPr>
          <p:nvPr/>
        </p:nvPicPr>
        <p:blipFill rotWithShape="1">
          <a:blip r:embed="rId3"/>
          <a:srcRect b="77902"/>
          <a:stretch/>
        </p:blipFill>
        <p:spPr>
          <a:xfrm>
            <a:off x="-1295433" y="702235"/>
            <a:ext cx="11339494" cy="1912471"/>
          </a:xfrm>
          <a:prstGeom prst="rect">
            <a:avLst/>
          </a:prstGeom>
        </p:spPr>
      </p:pic>
      <p:sp>
        <p:nvSpPr>
          <p:cNvPr id="51" name="TextBox 50"/>
          <p:cNvSpPr txBox="1"/>
          <p:nvPr/>
        </p:nvSpPr>
        <p:spPr>
          <a:xfrm>
            <a:off x="500273" y="13358"/>
            <a:ext cx="8105479" cy="523220"/>
          </a:xfrm>
          <a:prstGeom prst="rect">
            <a:avLst/>
          </a:prstGeom>
          <a:noFill/>
        </p:spPr>
        <p:txBody>
          <a:bodyPr wrap="none" rtlCol="0">
            <a:spAutoFit/>
          </a:bodyPr>
          <a:lstStyle/>
          <a:p>
            <a:r>
              <a:rPr lang="en-US" sz="2800" b="1" dirty="0"/>
              <a:t>Graph Data Structures Commonly Used For Assembly</a:t>
            </a:r>
          </a:p>
        </p:txBody>
      </p:sp>
      <p:grpSp>
        <p:nvGrpSpPr>
          <p:cNvPr id="56" name="Group 55"/>
          <p:cNvGrpSpPr/>
          <p:nvPr/>
        </p:nvGrpSpPr>
        <p:grpSpPr>
          <a:xfrm>
            <a:off x="1082503" y="2637453"/>
            <a:ext cx="4798486" cy="1200329"/>
            <a:chOff x="1082503" y="2637453"/>
            <a:chExt cx="4798486" cy="1200329"/>
          </a:xfrm>
        </p:grpSpPr>
        <p:sp>
          <p:nvSpPr>
            <p:cNvPr id="52" name="Down Arrow 51"/>
            <p:cNvSpPr/>
            <p:nvPr/>
          </p:nvSpPr>
          <p:spPr>
            <a:xfrm>
              <a:off x="3271482" y="2716766"/>
              <a:ext cx="2609507" cy="1104887"/>
            </a:xfrm>
            <a:prstGeom prst="downArrow">
              <a:avLst>
                <a:gd name="adj1" fmla="val 50000"/>
                <a:gd name="adj2" fmla="val 64701"/>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TextBox 52"/>
            <p:cNvSpPr txBox="1"/>
            <p:nvPr/>
          </p:nvSpPr>
          <p:spPr>
            <a:xfrm>
              <a:off x="3753419" y="3081315"/>
              <a:ext cx="1629623" cy="369332"/>
            </a:xfrm>
            <a:prstGeom prst="rect">
              <a:avLst/>
            </a:prstGeom>
            <a:noFill/>
          </p:spPr>
          <p:txBody>
            <a:bodyPr wrap="none" rtlCol="0">
              <a:spAutoFit/>
            </a:bodyPr>
            <a:lstStyle/>
            <a:p>
              <a:r>
                <a:rPr lang="en-US" dirty="0"/>
                <a:t>Reads to Graph </a:t>
              </a:r>
            </a:p>
          </p:txBody>
        </p:sp>
        <p:sp>
          <p:nvSpPr>
            <p:cNvPr id="54" name="TextBox 53"/>
            <p:cNvSpPr txBox="1"/>
            <p:nvPr/>
          </p:nvSpPr>
          <p:spPr>
            <a:xfrm>
              <a:off x="1082503" y="2637453"/>
              <a:ext cx="2018501" cy="1200329"/>
            </a:xfrm>
            <a:prstGeom prst="rect">
              <a:avLst/>
            </a:prstGeom>
            <a:noFill/>
          </p:spPr>
          <p:txBody>
            <a:bodyPr wrap="none" rtlCol="0">
              <a:spAutoFit/>
            </a:bodyPr>
            <a:lstStyle/>
            <a:p>
              <a:pPr marL="285750" indent="-285750">
                <a:buFont typeface="Arial"/>
                <a:buChar char="•"/>
              </a:pPr>
              <a:r>
                <a:rPr lang="en-US" dirty="0"/>
                <a:t>Sequence</a:t>
              </a:r>
            </a:p>
            <a:p>
              <a:pPr marL="285750" indent="-285750">
                <a:buFont typeface="Arial"/>
                <a:buChar char="•"/>
              </a:pPr>
              <a:r>
                <a:rPr lang="en-US" dirty="0"/>
                <a:t>Order</a:t>
              </a:r>
            </a:p>
            <a:p>
              <a:pPr marL="285750" indent="-285750">
                <a:buFont typeface="Arial"/>
                <a:buChar char="•"/>
              </a:pPr>
              <a:r>
                <a:rPr lang="en-US" dirty="0"/>
                <a:t>Orientation (+, -)</a:t>
              </a:r>
            </a:p>
            <a:p>
              <a:pPr marL="285750" indent="-285750">
                <a:buFont typeface="Arial"/>
                <a:buChar char="•"/>
              </a:pPr>
              <a:r>
                <a:rPr lang="en-US" dirty="0"/>
                <a:t>Overlap</a:t>
              </a:r>
            </a:p>
          </p:txBody>
        </p:sp>
      </p:grpSp>
      <p:grpSp>
        <p:nvGrpSpPr>
          <p:cNvPr id="57" name="Group 56"/>
          <p:cNvGrpSpPr/>
          <p:nvPr/>
        </p:nvGrpSpPr>
        <p:grpSpPr>
          <a:xfrm>
            <a:off x="1046348" y="3915300"/>
            <a:ext cx="7862277" cy="2695140"/>
            <a:chOff x="1046348" y="3915300"/>
            <a:chExt cx="7862277" cy="2695140"/>
          </a:xfrm>
        </p:grpSpPr>
        <p:sp>
          <p:nvSpPr>
            <p:cNvPr id="2" name="Oval 1"/>
            <p:cNvSpPr/>
            <p:nvPr/>
          </p:nvSpPr>
          <p:spPr>
            <a:xfrm>
              <a:off x="1089361" y="4587653"/>
              <a:ext cx="672353" cy="67235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2735879" y="3915300"/>
              <a:ext cx="672353" cy="67235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2614534" y="5260006"/>
              <a:ext cx="956061" cy="67235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4262867" y="4587653"/>
              <a:ext cx="672353" cy="67235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5685267" y="3915300"/>
              <a:ext cx="948617" cy="67235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5837667" y="5260006"/>
              <a:ext cx="672353" cy="67235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7215243" y="4587653"/>
              <a:ext cx="1360994" cy="67235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 name="Straight Arrow Connector 3"/>
            <p:cNvCxnSpPr>
              <a:stCxn id="2" idx="7"/>
            </p:cNvCxnSpPr>
            <p:nvPr/>
          </p:nvCxnSpPr>
          <p:spPr>
            <a:xfrm flipV="1">
              <a:off x="1663250" y="4378477"/>
              <a:ext cx="1072629" cy="30764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2" idx="5"/>
              <a:endCxn id="13" idx="2"/>
            </p:cNvCxnSpPr>
            <p:nvPr/>
          </p:nvCxnSpPr>
          <p:spPr>
            <a:xfrm>
              <a:off x="1663250" y="5161542"/>
              <a:ext cx="951284" cy="43464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a:endCxn id="14" idx="1"/>
            </p:cNvCxnSpPr>
            <p:nvPr/>
          </p:nvCxnSpPr>
          <p:spPr>
            <a:xfrm>
              <a:off x="3408232" y="4273888"/>
              <a:ext cx="953099" cy="41222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a:stCxn id="13" idx="6"/>
              <a:endCxn id="14" idx="3"/>
            </p:cNvCxnSpPr>
            <p:nvPr/>
          </p:nvCxnSpPr>
          <p:spPr>
            <a:xfrm flipV="1">
              <a:off x="3570595" y="5161542"/>
              <a:ext cx="790736" cy="43464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flipV="1">
              <a:off x="4884568" y="4378477"/>
              <a:ext cx="800699" cy="42649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a:stCxn id="14" idx="5"/>
              <a:endCxn id="16" idx="2"/>
            </p:cNvCxnSpPr>
            <p:nvPr/>
          </p:nvCxnSpPr>
          <p:spPr>
            <a:xfrm>
              <a:off x="4836756" y="5161542"/>
              <a:ext cx="1000911" cy="43464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a:stCxn id="15" idx="6"/>
              <a:endCxn id="17" idx="1"/>
            </p:cNvCxnSpPr>
            <p:nvPr/>
          </p:nvCxnSpPr>
          <p:spPr>
            <a:xfrm>
              <a:off x="6633884" y="4251477"/>
              <a:ext cx="780672" cy="43464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a:endCxn id="17" idx="3"/>
            </p:cNvCxnSpPr>
            <p:nvPr/>
          </p:nvCxnSpPr>
          <p:spPr>
            <a:xfrm flipV="1">
              <a:off x="6510020" y="5161542"/>
              <a:ext cx="904536" cy="43464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6" name="TextBox 35"/>
            <p:cNvSpPr txBox="1"/>
            <p:nvPr/>
          </p:nvSpPr>
          <p:spPr>
            <a:xfrm>
              <a:off x="1046348" y="4730270"/>
              <a:ext cx="710451" cy="369332"/>
            </a:xfrm>
            <a:prstGeom prst="rect">
              <a:avLst/>
            </a:prstGeom>
            <a:noFill/>
          </p:spPr>
          <p:txBody>
            <a:bodyPr wrap="none" rtlCol="0">
              <a:spAutoFit/>
            </a:bodyPr>
            <a:lstStyle/>
            <a:p>
              <a:r>
                <a:rPr lang="en-US" dirty="0"/>
                <a:t>GATC</a:t>
              </a:r>
            </a:p>
          </p:txBody>
        </p:sp>
        <p:sp>
          <p:nvSpPr>
            <p:cNvPr id="37" name="TextBox 36"/>
            <p:cNvSpPr txBox="1"/>
            <p:nvPr/>
          </p:nvSpPr>
          <p:spPr>
            <a:xfrm>
              <a:off x="2614534" y="5406818"/>
              <a:ext cx="956061" cy="369332"/>
            </a:xfrm>
            <a:prstGeom prst="rect">
              <a:avLst/>
            </a:prstGeom>
            <a:noFill/>
          </p:spPr>
          <p:txBody>
            <a:bodyPr wrap="none" rtlCol="0">
              <a:spAutoFit/>
            </a:bodyPr>
            <a:lstStyle/>
            <a:p>
              <a:r>
                <a:rPr lang="en-US" dirty="0"/>
                <a:t>CGATCA</a:t>
              </a:r>
            </a:p>
          </p:txBody>
        </p:sp>
        <p:sp>
          <p:nvSpPr>
            <p:cNvPr id="42" name="TextBox 41"/>
            <p:cNvSpPr txBox="1"/>
            <p:nvPr/>
          </p:nvSpPr>
          <p:spPr>
            <a:xfrm>
              <a:off x="2779081" y="4053968"/>
              <a:ext cx="569387" cy="369332"/>
            </a:xfrm>
            <a:prstGeom prst="rect">
              <a:avLst/>
            </a:prstGeom>
            <a:noFill/>
          </p:spPr>
          <p:txBody>
            <a:bodyPr wrap="none" rtlCol="0">
              <a:spAutoFit/>
            </a:bodyPr>
            <a:lstStyle/>
            <a:p>
              <a:r>
                <a:rPr lang="en-US" dirty="0"/>
                <a:t>GTC</a:t>
              </a:r>
            </a:p>
          </p:txBody>
        </p:sp>
        <p:sp>
          <p:nvSpPr>
            <p:cNvPr id="43" name="TextBox 42"/>
            <p:cNvSpPr txBox="1"/>
            <p:nvPr/>
          </p:nvSpPr>
          <p:spPr>
            <a:xfrm>
              <a:off x="4368154" y="4716000"/>
              <a:ext cx="453369" cy="369332"/>
            </a:xfrm>
            <a:prstGeom prst="rect">
              <a:avLst/>
            </a:prstGeom>
            <a:noFill/>
          </p:spPr>
          <p:txBody>
            <a:bodyPr wrap="none" rtlCol="0">
              <a:spAutoFit/>
            </a:bodyPr>
            <a:lstStyle/>
            <a:p>
              <a:r>
                <a:rPr lang="en-US" dirty="0"/>
                <a:t>CG</a:t>
              </a:r>
            </a:p>
          </p:txBody>
        </p:sp>
        <p:sp>
          <p:nvSpPr>
            <p:cNvPr id="45" name="TextBox 44"/>
            <p:cNvSpPr txBox="1"/>
            <p:nvPr/>
          </p:nvSpPr>
          <p:spPr>
            <a:xfrm>
              <a:off x="5711258" y="4068909"/>
              <a:ext cx="832980" cy="369332"/>
            </a:xfrm>
            <a:prstGeom prst="rect">
              <a:avLst/>
            </a:prstGeom>
            <a:noFill/>
          </p:spPr>
          <p:txBody>
            <a:bodyPr wrap="none" rtlCol="0">
              <a:spAutoFit/>
            </a:bodyPr>
            <a:lstStyle/>
            <a:p>
              <a:r>
                <a:rPr lang="en-US" dirty="0"/>
                <a:t>AGTCA</a:t>
              </a:r>
            </a:p>
          </p:txBody>
        </p:sp>
        <p:sp>
          <p:nvSpPr>
            <p:cNvPr id="46" name="TextBox 45"/>
            <p:cNvSpPr txBox="1"/>
            <p:nvPr/>
          </p:nvSpPr>
          <p:spPr>
            <a:xfrm>
              <a:off x="5855221" y="5406818"/>
              <a:ext cx="595035" cy="369332"/>
            </a:xfrm>
            <a:prstGeom prst="rect">
              <a:avLst/>
            </a:prstGeom>
            <a:noFill/>
          </p:spPr>
          <p:txBody>
            <a:bodyPr wrap="none" rtlCol="0">
              <a:spAutoFit/>
            </a:bodyPr>
            <a:lstStyle/>
            <a:p>
              <a:r>
                <a:rPr lang="en-US" dirty="0"/>
                <a:t>AGC</a:t>
              </a:r>
            </a:p>
          </p:txBody>
        </p:sp>
        <p:sp>
          <p:nvSpPr>
            <p:cNvPr id="47" name="TextBox 46"/>
            <p:cNvSpPr txBox="1"/>
            <p:nvPr/>
          </p:nvSpPr>
          <p:spPr>
            <a:xfrm>
              <a:off x="7350458" y="4715329"/>
              <a:ext cx="1079029" cy="369332"/>
            </a:xfrm>
            <a:prstGeom prst="rect">
              <a:avLst/>
            </a:prstGeom>
            <a:noFill/>
          </p:spPr>
          <p:txBody>
            <a:bodyPr wrap="none" rtlCol="0">
              <a:spAutoFit/>
            </a:bodyPr>
            <a:lstStyle/>
            <a:p>
              <a:r>
                <a:rPr lang="en-US" dirty="0"/>
                <a:t>GATTACA</a:t>
              </a:r>
            </a:p>
          </p:txBody>
        </p:sp>
        <p:sp>
          <p:nvSpPr>
            <p:cNvPr id="55" name="TextBox 54"/>
            <p:cNvSpPr txBox="1"/>
            <p:nvPr/>
          </p:nvSpPr>
          <p:spPr>
            <a:xfrm>
              <a:off x="6544238" y="5964109"/>
              <a:ext cx="2364387" cy="646331"/>
            </a:xfrm>
            <a:prstGeom prst="rect">
              <a:avLst/>
            </a:prstGeom>
            <a:noFill/>
          </p:spPr>
          <p:txBody>
            <a:bodyPr wrap="none" rtlCol="0">
              <a:spAutoFit/>
            </a:bodyPr>
            <a:lstStyle/>
            <a:p>
              <a:r>
                <a:rPr lang="en-US" dirty="0"/>
                <a:t>Nodes = sequence (+/-)</a:t>
              </a:r>
            </a:p>
            <a:p>
              <a:r>
                <a:rPr lang="en-US" dirty="0"/>
                <a:t>Edges = order, overlap</a:t>
              </a:r>
            </a:p>
          </p:txBody>
        </p:sp>
      </p:grpSp>
    </p:spTree>
    <p:extLst>
      <p:ext uri="{BB962C8B-B14F-4D97-AF65-F5344CB8AC3E}">
        <p14:creationId xmlns:p14="http://schemas.microsoft.com/office/powerpoint/2010/main" val="2447348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bt0510-421-F1.gif"/>
          <p:cNvPicPr>
            <a:picLocks noChangeAspect="1"/>
          </p:cNvPicPr>
          <p:nvPr/>
        </p:nvPicPr>
        <p:blipFill rotWithShape="1">
          <a:blip r:embed="rId3"/>
          <a:srcRect b="77902"/>
          <a:stretch/>
        </p:blipFill>
        <p:spPr>
          <a:xfrm>
            <a:off x="-1295433" y="702235"/>
            <a:ext cx="11339494" cy="1912471"/>
          </a:xfrm>
          <a:prstGeom prst="rect">
            <a:avLst/>
          </a:prstGeom>
        </p:spPr>
      </p:pic>
      <p:sp>
        <p:nvSpPr>
          <p:cNvPr id="6" name="TextBox 5"/>
          <p:cNvSpPr txBox="1"/>
          <p:nvPr/>
        </p:nvSpPr>
        <p:spPr>
          <a:xfrm>
            <a:off x="500273" y="13358"/>
            <a:ext cx="8105479" cy="523220"/>
          </a:xfrm>
          <a:prstGeom prst="rect">
            <a:avLst/>
          </a:prstGeom>
          <a:noFill/>
        </p:spPr>
        <p:txBody>
          <a:bodyPr wrap="none" rtlCol="0">
            <a:spAutoFit/>
          </a:bodyPr>
          <a:lstStyle/>
          <a:p>
            <a:r>
              <a:rPr lang="en-US" sz="2800" b="1" dirty="0"/>
              <a:t>Graph Data Structures Commonly Used For Assembly</a:t>
            </a:r>
          </a:p>
        </p:txBody>
      </p:sp>
      <p:grpSp>
        <p:nvGrpSpPr>
          <p:cNvPr id="7" name="Group 6"/>
          <p:cNvGrpSpPr/>
          <p:nvPr/>
        </p:nvGrpSpPr>
        <p:grpSpPr>
          <a:xfrm>
            <a:off x="1046348" y="3915300"/>
            <a:ext cx="7529889" cy="2017059"/>
            <a:chOff x="1046348" y="3801900"/>
            <a:chExt cx="7529889" cy="2017059"/>
          </a:xfrm>
        </p:grpSpPr>
        <p:sp>
          <p:nvSpPr>
            <p:cNvPr id="2" name="Oval 1"/>
            <p:cNvSpPr/>
            <p:nvPr/>
          </p:nvSpPr>
          <p:spPr>
            <a:xfrm>
              <a:off x="1089361" y="4474253"/>
              <a:ext cx="672353" cy="67235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2735879" y="3801900"/>
              <a:ext cx="672353" cy="67235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2614534" y="5146606"/>
              <a:ext cx="956061" cy="67235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4262867" y="4474253"/>
              <a:ext cx="672353" cy="67235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5685267" y="3801900"/>
              <a:ext cx="948617" cy="67235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5837667" y="5146606"/>
              <a:ext cx="672353" cy="67235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7215243" y="4474253"/>
              <a:ext cx="1360994" cy="67235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 name="Straight Arrow Connector 3"/>
            <p:cNvCxnSpPr>
              <a:stCxn id="2" idx="7"/>
            </p:cNvCxnSpPr>
            <p:nvPr/>
          </p:nvCxnSpPr>
          <p:spPr>
            <a:xfrm flipV="1">
              <a:off x="1663250" y="4265077"/>
              <a:ext cx="1072629" cy="307640"/>
            </a:xfrm>
            <a:prstGeom prst="straightConnector1">
              <a:avLst/>
            </a:prstGeom>
            <a:ln w="57150" cmpd="sng">
              <a:solidFill>
                <a:srgbClr val="660066"/>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2" idx="5"/>
              <a:endCxn id="13" idx="2"/>
            </p:cNvCxnSpPr>
            <p:nvPr/>
          </p:nvCxnSpPr>
          <p:spPr>
            <a:xfrm>
              <a:off x="1663250" y="5048142"/>
              <a:ext cx="951284" cy="43464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a:endCxn id="14" idx="1"/>
            </p:cNvCxnSpPr>
            <p:nvPr/>
          </p:nvCxnSpPr>
          <p:spPr>
            <a:xfrm>
              <a:off x="3408232" y="4160488"/>
              <a:ext cx="953099" cy="412229"/>
            </a:xfrm>
            <a:prstGeom prst="straightConnector1">
              <a:avLst/>
            </a:prstGeom>
            <a:ln w="57150" cmpd="sng">
              <a:solidFill>
                <a:srgbClr val="660066"/>
              </a:solidFill>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a:stCxn id="13" idx="6"/>
              <a:endCxn id="14" idx="3"/>
            </p:cNvCxnSpPr>
            <p:nvPr/>
          </p:nvCxnSpPr>
          <p:spPr>
            <a:xfrm flipV="1">
              <a:off x="3570595" y="5048142"/>
              <a:ext cx="790736" cy="43464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flipV="1">
              <a:off x="4884568" y="4265077"/>
              <a:ext cx="800699" cy="42649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a:stCxn id="14" idx="5"/>
              <a:endCxn id="16" idx="2"/>
            </p:cNvCxnSpPr>
            <p:nvPr/>
          </p:nvCxnSpPr>
          <p:spPr>
            <a:xfrm>
              <a:off x="4836756" y="5048142"/>
              <a:ext cx="1000911" cy="434641"/>
            </a:xfrm>
            <a:prstGeom prst="straightConnector1">
              <a:avLst/>
            </a:prstGeom>
            <a:ln w="57150" cmpd="sng">
              <a:solidFill>
                <a:srgbClr val="660066"/>
              </a:solidFill>
              <a:tailEnd type="arrow"/>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a:stCxn id="15" idx="6"/>
              <a:endCxn id="17" idx="1"/>
            </p:cNvCxnSpPr>
            <p:nvPr/>
          </p:nvCxnSpPr>
          <p:spPr>
            <a:xfrm>
              <a:off x="6633884" y="4138077"/>
              <a:ext cx="780672" cy="43464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a:endCxn id="17" idx="3"/>
            </p:cNvCxnSpPr>
            <p:nvPr/>
          </p:nvCxnSpPr>
          <p:spPr>
            <a:xfrm flipV="1">
              <a:off x="6510020" y="5048142"/>
              <a:ext cx="904536" cy="434642"/>
            </a:xfrm>
            <a:prstGeom prst="straightConnector1">
              <a:avLst/>
            </a:prstGeom>
            <a:ln w="57150" cmpd="sng">
              <a:solidFill>
                <a:srgbClr val="660066"/>
              </a:solidFill>
              <a:tailEnd type="arrow"/>
            </a:ln>
          </p:spPr>
          <p:style>
            <a:lnRef idx="2">
              <a:schemeClr val="accent1"/>
            </a:lnRef>
            <a:fillRef idx="0">
              <a:schemeClr val="accent1"/>
            </a:fillRef>
            <a:effectRef idx="1">
              <a:schemeClr val="accent1"/>
            </a:effectRef>
            <a:fontRef idx="minor">
              <a:schemeClr val="tx1"/>
            </a:fontRef>
          </p:style>
        </p:cxnSp>
        <p:sp>
          <p:nvSpPr>
            <p:cNvPr id="36" name="TextBox 35"/>
            <p:cNvSpPr txBox="1"/>
            <p:nvPr/>
          </p:nvSpPr>
          <p:spPr>
            <a:xfrm>
              <a:off x="1046348" y="4616870"/>
              <a:ext cx="710451" cy="369332"/>
            </a:xfrm>
            <a:prstGeom prst="rect">
              <a:avLst/>
            </a:prstGeom>
            <a:noFill/>
          </p:spPr>
          <p:txBody>
            <a:bodyPr wrap="none" rtlCol="0">
              <a:spAutoFit/>
            </a:bodyPr>
            <a:lstStyle/>
            <a:p>
              <a:r>
                <a:rPr lang="en-US" dirty="0"/>
                <a:t>GATC</a:t>
              </a:r>
            </a:p>
          </p:txBody>
        </p:sp>
        <p:sp>
          <p:nvSpPr>
            <p:cNvPr id="37" name="TextBox 36"/>
            <p:cNvSpPr txBox="1"/>
            <p:nvPr/>
          </p:nvSpPr>
          <p:spPr>
            <a:xfrm>
              <a:off x="2614534" y="5293418"/>
              <a:ext cx="956061" cy="369332"/>
            </a:xfrm>
            <a:prstGeom prst="rect">
              <a:avLst/>
            </a:prstGeom>
            <a:noFill/>
          </p:spPr>
          <p:txBody>
            <a:bodyPr wrap="none" rtlCol="0">
              <a:spAutoFit/>
            </a:bodyPr>
            <a:lstStyle/>
            <a:p>
              <a:r>
                <a:rPr lang="en-US" dirty="0"/>
                <a:t>CGATCA</a:t>
              </a:r>
            </a:p>
          </p:txBody>
        </p:sp>
        <p:sp>
          <p:nvSpPr>
            <p:cNvPr id="42" name="TextBox 41"/>
            <p:cNvSpPr txBox="1"/>
            <p:nvPr/>
          </p:nvSpPr>
          <p:spPr>
            <a:xfrm>
              <a:off x="2779081" y="3940568"/>
              <a:ext cx="569387" cy="369332"/>
            </a:xfrm>
            <a:prstGeom prst="rect">
              <a:avLst/>
            </a:prstGeom>
            <a:noFill/>
          </p:spPr>
          <p:txBody>
            <a:bodyPr wrap="none" rtlCol="0">
              <a:spAutoFit/>
            </a:bodyPr>
            <a:lstStyle/>
            <a:p>
              <a:r>
                <a:rPr lang="en-US" dirty="0"/>
                <a:t>GTC</a:t>
              </a:r>
            </a:p>
          </p:txBody>
        </p:sp>
        <p:sp>
          <p:nvSpPr>
            <p:cNvPr id="43" name="TextBox 42"/>
            <p:cNvSpPr txBox="1"/>
            <p:nvPr/>
          </p:nvSpPr>
          <p:spPr>
            <a:xfrm>
              <a:off x="4368154" y="4602600"/>
              <a:ext cx="453369" cy="369332"/>
            </a:xfrm>
            <a:prstGeom prst="rect">
              <a:avLst/>
            </a:prstGeom>
            <a:noFill/>
          </p:spPr>
          <p:txBody>
            <a:bodyPr wrap="none" rtlCol="0">
              <a:spAutoFit/>
            </a:bodyPr>
            <a:lstStyle/>
            <a:p>
              <a:r>
                <a:rPr lang="en-US" dirty="0"/>
                <a:t>CG</a:t>
              </a:r>
            </a:p>
          </p:txBody>
        </p:sp>
        <p:sp>
          <p:nvSpPr>
            <p:cNvPr id="45" name="TextBox 44"/>
            <p:cNvSpPr txBox="1"/>
            <p:nvPr/>
          </p:nvSpPr>
          <p:spPr>
            <a:xfrm>
              <a:off x="5711258" y="3955509"/>
              <a:ext cx="832980" cy="369332"/>
            </a:xfrm>
            <a:prstGeom prst="rect">
              <a:avLst/>
            </a:prstGeom>
            <a:noFill/>
          </p:spPr>
          <p:txBody>
            <a:bodyPr wrap="none" rtlCol="0">
              <a:spAutoFit/>
            </a:bodyPr>
            <a:lstStyle/>
            <a:p>
              <a:r>
                <a:rPr lang="en-US" dirty="0"/>
                <a:t>AGTCA</a:t>
              </a:r>
            </a:p>
          </p:txBody>
        </p:sp>
        <p:sp>
          <p:nvSpPr>
            <p:cNvPr id="46" name="TextBox 45"/>
            <p:cNvSpPr txBox="1"/>
            <p:nvPr/>
          </p:nvSpPr>
          <p:spPr>
            <a:xfrm>
              <a:off x="5855221" y="5293418"/>
              <a:ext cx="595035" cy="369332"/>
            </a:xfrm>
            <a:prstGeom prst="rect">
              <a:avLst/>
            </a:prstGeom>
            <a:noFill/>
          </p:spPr>
          <p:txBody>
            <a:bodyPr wrap="none" rtlCol="0">
              <a:spAutoFit/>
            </a:bodyPr>
            <a:lstStyle/>
            <a:p>
              <a:r>
                <a:rPr lang="en-US" dirty="0"/>
                <a:t>AGC</a:t>
              </a:r>
            </a:p>
          </p:txBody>
        </p:sp>
        <p:sp>
          <p:nvSpPr>
            <p:cNvPr id="47" name="TextBox 46"/>
            <p:cNvSpPr txBox="1"/>
            <p:nvPr/>
          </p:nvSpPr>
          <p:spPr>
            <a:xfrm>
              <a:off x="7350458" y="4601929"/>
              <a:ext cx="1079029" cy="369332"/>
            </a:xfrm>
            <a:prstGeom prst="rect">
              <a:avLst/>
            </a:prstGeom>
            <a:noFill/>
          </p:spPr>
          <p:txBody>
            <a:bodyPr wrap="none" rtlCol="0">
              <a:spAutoFit/>
            </a:bodyPr>
            <a:lstStyle/>
            <a:p>
              <a:r>
                <a:rPr lang="en-US" dirty="0"/>
                <a:t>GATTACA</a:t>
              </a:r>
            </a:p>
          </p:txBody>
        </p:sp>
      </p:grpSp>
      <p:sp>
        <p:nvSpPr>
          <p:cNvPr id="3" name="TextBox 2"/>
          <p:cNvSpPr txBox="1"/>
          <p:nvPr/>
        </p:nvSpPr>
        <p:spPr>
          <a:xfrm>
            <a:off x="1677225" y="6077317"/>
            <a:ext cx="4083169" cy="523220"/>
          </a:xfrm>
          <a:prstGeom prst="rect">
            <a:avLst/>
          </a:prstGeom>
          <a:noFill/>
        </p:spPr>
        <p:txBody>
          <a:bodyPr wrap="none" rtlCol="0">
            <a:spAutoFit/>
          </a:bodyPr>
          <a:lstStyle/>
          <a:p>
            <a:r>
              <a:rPr lang="en-US" sz="2800" b="1" dirty="0">
                <a:solidFill>
                  <a:srgbClr val="660066"/>
                </a:solidFill>
              </a:rPr>
              <a:t>GATCGTCCGAGCGATTACA</a:t>
            </a:r>
          </a:p>
        </p:txBody>
      </p:sp>
      <p:sp>
        <p:nvSpPr>
          <p:cNvPr id="28" name="Down Arrow 27"/>
          <p:cNvSpPr/>
          <p:nvPr/>
        </p:nvSpPr>
        <p:spPr>
          <a:xfrm>
            <a:off x="3271482" y="2716766"/>
            <a:ext cx="2609507" cy="1104887"/>
          </a:xfrm>
          <a:prstGeom prst="downArrow">
            <a:avLst>
              <a:gd name="adj1" fmla="val 50000"/>
              <a:gd name="adj2" fmla="val 64701"/>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TextBox 28"/>
          <p:cNvSpPr txBox="1"/>
          <p:nvPr/>
        </p:nvSpPr>
        <p:spPr>
          <a:xfrm>
            <a:off x="3753419" y="3081315"/>
            <a:ext cx="1629623" cy="369332"/>
          </a:xfrm>
          <a:prstGeom prst="rect">
            <a:avLst/>
          </a:prstGeom>
          <a:noFill/>
        </p:spPr>
        <p:txBody>
          <a:bodyPr wrap="none" rtlCol="0">
            <a:spAutoFit/>
          </a:bodyPr>
          <a:lstStyle/>
          <a:p>
            <a:r>
              <a:rPr lang="en-US" dirty="0"/>
              <a:t>Reads to Graph </a:t>
            </a:r>
          </a:p>
        </p:txBody>
      </p:sp>
      <p:sp>
        <p:nvSpPr>
          <p:cNvPr id="31" name="TextBox 30"/>
          <p:cNvSpPr txBox="1"/>
          <p:nvPr/>
        </p:nvSpPr>
        <p:spPr>
          <a:xfrm>
            <a:off x="1082503" y="2637453"/>
            <a:ext cx="2018501" cy="1200329"/>
          </a:xfrm>
          <a:prstGeom prst="rect">
            <a:avLst/>
          </a:prstGeom>
          <a:noFill/>
        </p:spPr>
        <p:txBody>
          <a:bodyPr wrap="none" rtlCol="0">
            <a:spAutoFit/>
          </a:bodyPr>
          <a:lstStyle/>
          <a:p>
            <a:pPr marL="285750" indent="-285750">
              <a:buFont typeface="Arial"/>
              <a:buChar char="•"/>
            </a:pPr>
            <a:r>
              <a:rPr lang="en-US" dirty="0"/>
              <a:t>Sequence</a:t>
            </a:r>
          </a:p>
          <a:p>
            <a:pPr marL="285750" indent="-285750">
              <a:buFont typeface="Arial"/>
              <a:buChar char="•"/>
            </a:pPr>
            <a:r>
              <a:rPr lang="en-US" dirty="0"/>
              <a:t>Order</a:t>
            </a:r>
          </a:p>
          <a:p>
            <a:pPr marL="285750" indent="-285750">
              <a:buFont typeface="Arial"/>
              <a:buChar char="•"/>
            </a:pPr>
            <a:r>
              <a:rPr lang="en-US" dirty="0"/>
              <a:t>Orientation (+, -)</a:t>
            </a:r>
          </a:p>
          <a:p>
            <a:pPr marL="285750" indent="-285750">
              <a:buFont typeface="Arial"/>
              <a:buChar char="•"/>
            </a:pPr>
            <a:r>
              <a:rPr lang="en-US" dirty="0"/>
              <a:t>Overlap</a:t>
            </a:r>
          </a:p>
        </p:txBody>
      </p:sp>
      <p:sp>
        <p:nvSpPr>
          <p:cNvPr id="32" name="TextBox 31"/>
          <p:cNvSpPr txBox="1"/>
          <p:nvPr/>
        </p:nvSpPr>
        <p:spPr>
          <a:xfrm>
            <a:off x="6544238" y="5964109"/>
            <a:ext cx="2364387" cy="646331"/>
          </a:xfrm>
          <a:prstGeom prst="rect">
            <a:avLst/>
          </a:prstGeom>
          <a:noFill/>
        </p:spPr>
        <p:txBody>
          <a:bodyPr wrap="none" rtlCol="0">
            <a:spAutoFit/>
          </a:bodyPr>
          <a:lstStyle/>
          <a:p>
            <a:r>
              <a:rPr lang="en-US" dirty="0"/>
              <a:t>Nodes = sequence (+/-)</a:t>
            </a:r>
          </a:p>
          <a:p>
            <a:r>
              <a:rPr lang="en-US" dirty="0"/>
              <a:t>Edges = order, overlap</a:t>
            </a:r>
          </a:p>
        </p:txBody>
      </p:sp>
    </p:spTree>
    <p:extLst>
      <p:ext uri="{BB962C8B-B14F-4D97-AF65-F5344CB8AC3E}">
        <p14:creationId xmlns:p14="http://schemas.microsoft.com/office/powerpoint/2010/main" val="6894777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80160" y="2570798"/>
            <a:ext cx="6146800" cy="1143000"/>
          </a:xfrm>
        </p:spPr>
        <p:txBody>
          <a:bodyPr>
            <a:normAutofit fontScale="90000"/>
          </a:bodyPr>
          <a:lstStyle/>
          <a:p>
            <a:r>
              <a:rPr lang="en-US" dirty="0"/>
              <a:t>The General Approach to </a:t>
            </a:r>
            <a:br>
              <a:rPr lang="en-US" dirty="0"/>
            </a:br>
            <a:r>
              <a:rPr lang="en-US" i="1" dirty="0"/>
              <a:t>De novo </a:t>
            </a:r>
            <a:r>
              <a:rPr lang="en-US" dirty="0"/>
              <a:t>RNA-</a:t>
            </a:r>
            <a:r>
              <a:rPr lang="en-US" dirty="0" err="1"/>
              <a:t>Seq</a:t>
            </a:r>
            <a:r>
              <a:rPr lang="en-US" dirty="0"/>
              <a:t> Assembly</a:t>
            </a:r>
            <a:br>
              <a:rPr lang="en-US" dirty="0"/>
            </a:br>
            <a:r>
              <a:rPr lang="en-US" dirty="0"/>
              <a:t>Using De </a:t>
            </a:r>
            <a:r>
              <a:rPr lang="en-US" dirty="0" err="1"/>
              <a:t>Bruijn</a:t>
            </a:r>
            <a:r>
              <a:rPr lang="en-US" dirty="0"/>
              <a:t> Graphs</a:t>
            </a:r>
          </a:p>
        </p:txBody>
      </p:sp>
    </p:spTree>
    <p:extLst>
      <p:ext uri="{BB962C8B-B14F-4D97-AF65-F5344CB8AC3E}">
        <p14:creationId xmlns:p14="http://schemas.microsoft.com/office/powerpoint/2010/main" val="42060667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6479" y="-183316"/>
            <a:ext cx="8229600" cy="1143000"/>
          </a:xfrm>
        </p:spPr>
        <p:txBody>
          <a:bodyPr>
            <a:normAutofit/>
          </a:bodyPr>
          <a:lstStyle/>
          <a:p>
            <a:r>
              <a:rPr lang="en-US" sz="3600" dirty="0"/>
              <a:t>Genome-Guided Transcript Reconstruction</a:t>
            </a:r>
          </a:p>
        </p:txBody>
      </p:sp>
      <p:pic>
        <p:nvPicPr>
          <p:cNvPr id="5" name="Picture 4" descr="Screen Shot 2012-10-21 at 6.27.0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59684"/>
            <a:ext cx="9144000" cy="2902472"/>
          </a:xfrm>
          <a:prstGeom prst="rect">
            <a:avLst/>
          </a:prstGeom>
        </p:spPr>
      </p:pic>
      <p:sp>
        <p:nvSpPr>
          <p:cNvPr id="7" name="TextBox 6"/>
          <p:cNvSpPr txBox="1"/>
          <p:nvPr/>
        </p:nvSpPr>
        <p:spPr>
          <a:xfrm>
            <a:off x="91653" y="6449386"/>
            <a:ext cx="5429341" cy="369332"/>
          </a:xfrm>
          <a:prstGeom prst="rect">
            <a:avLst/>
          </a:prstGeom>
          <a:noFill/>
        </p:spPr>
        <p:txBody>
          <a:bodyPr wrap="none" rtlCol="0">
            <a:spAutoFit/>
          </a:bodyPr>
          <a:lstStyle/>
          <a:p>
            <a:r>
              <a:rPr lang="en-US" dirty="0"/>
              <a:t>From Martin &amp; Wang. Nature Reviews in Genetics. 2011</a:t>
            </a:r>
          </a:p>
        </p:txBody>
      </p:sp>
      <p:sp>
        <p:nvSpPr>
          <p:cNvPr id="9" name="TextBox 8"/>
          <p:cNvSpPr txBox="1"/>
          <p:nvPr/>
        </p:nvSpPr>
        <p:spPr>
          <a:xfrm>
            <a:off x="152128" y="935494"/>
            <a:ext cx="3313865" cy="369332"/>
          </a:xfrm>
          <a:prstGeom prst="rect">
            <a:avLst/>
          </a:prstGeom>
          <a:solidFill>
            <a:srgbClr val="FFFFFF"/>
          </a:solidFill>
        </p:spPr>
        <p:txBody>
          <a:bodyPr wrap="none" rtlCol="0">
            <a:spAutoFit/>
          </a:bodyPr>
          <a:lstStyle/>
          <a:p>
            <a:r>
              <a:rPr lang="en-US" b="1" dirty="0"/>
              <a:t>Splice-align reads to the genome</a:t>
            </a:r>
          </a:p>
        </p:txBody>
      </p:sp>
    </p:spTree>
    <p:extLst>
      <p:ext uri="{BB962C8B-B14F-4D97-AF65-F5344CB8AC3E}">
        <p14:creationId xmlns:p14="http://schemas.microsoft.com/office/powerpoint/2010/main" val="18979568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6479" y="-183316"/>
            <a:ext cx="8229600" cy="1143000"/>
          </a:xfrm>
        </p:spPr>
        <p:txBody>
          <a:bodyPr>
            <a:normAutofit/>
          </a:bodyPr>
          <a:lstStyle/>
          <a:p>
            <a:r>
              <a:rPr lang="en-US" sz="3600" dirty="0"/>
              <a:t>Genome-Guided Transcript Reconstruction</a:t>
            </a:r>
          </a:p>
        </p:txBody>
      </p:sp>
      <p:pic>
        <p:nvPicPr>
          <p:cNvPr id="5" name="Picture 4" descr="Screen Shot 2012-10-21 at 6.27.0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59684"/>
            <a:ext cx="9144000" cy="2902472"/>
          </a:xfrm>
          <a:prstGeom prst="rect">
            <a:avLst/>
          </a:prstGeom>
        </p:spPr>
      </p:pic>
      <p:sp>
        <p:nvSpPr>
          <p:cNvPr id="7" name="TextBox 6"/>
          <p:cNvSpPr txBox="1"/>
          <p:nvPr/>
        </p:nvSpPr>
        <p:spPr>
          <a:xfrm>
            <a:off x="91653" y="6449386"/>
            <a:ext cx="5429341" cy="369332"/>
          </a:xfrm>
          <a:prstGeom prst="rect">
            <a:avLst/>
          </a:prstGeom>
          <a:noFill/>
        </p:spPr>
        <p:txBody>
          <a:bodyPr wrap="none" rtlCol="0">
            <a:spAutoFit/>
          </a:bodyPr>
          <a:lstStyle/>
          <a:p>
            <a:r>
              <a:rPr lang="en-US" dirty="0"/>
              <a:t>From Martin &amp; Wang. Nature Reviews in Genetics. 2011</a:t>
            </a:r>
          </a:p>
        </p:txBody>
      </p:sp>
      <p:sp>
        <p:nvSpPr>
          <p:cNvPr id="9" name="TextBox 8"/>
          <p:cNvSpPr txBox="1"/>
          <p:nvPr/>
        </p:nvSpPr>
        <p:spPr>
          <a:xfrm>
            <a:off x="152128" y="935494"/>
            <a:ext cx="3313865" cy="369332"/>
          </a:xfrm>
          <a:prstGeom prst="rect">
            <a:avLst/>
          </a:prstGeom>
          <a:solidFill>
            <a:srgbClr val="FFFFFF"/>
          </a:solidFill>
        </p:spPr>
        <p:txBody>
          <a:bodyPr wrap="none" rtlCol="0">
            <a:spAutoFit/>
          </a:bodyPr>
          <a:lstStyle/>
          <a:p>
            <a:r>
              <a:rPr lang="en-US" b="1" dirty="0"/>
              <a:t>Splice-align reads to the genome</a:t>
            </a:r>
          </a:p>
        </p:txBody>
      </p:sp>
      <p:sp>
        <p:nvSpPr>
          <p:cNvPr id="6" name="Rectangle 5"/>
          <p:cNvSpPr/>
          <p:nvPr/>
        </p:nvSpPr>
        <p:spPr>
          <a:xfrm>
            <a:off x="617562" y="1526265"/>
            <a:ext cx="268000" cy="220201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1783696" y="1526265"/>
            <a:ext cx="268000" cy="220201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2542006" y="1521266"/>
            <a:ext cx="268000" cy="220201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3055622" y="1526265"/>
            <a:ext cx="160363" cy="220201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3527944" y="1543629"/>
            <a:ext cx="268000" cy="220201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4730760" y="1502963"/>
            <a:ext cx="81565" cy="220201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4906464" y="1492249"/>
            <a:ext cx="81565" cy="220201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5105474" y="1497025"/>
            <a:ext cx="81565" cy="220201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5257874" y="1509613"/>
            <a:ext cx="81565" cy="220201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5520994" y="1521264"/>
            <a:ext cx="608020" cy="220201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7690398" y="1492249"/>
            <a:ext cx="245616" cy="220201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p:cNvSpPr/>
          <p:nvPr/>
        </p:nvSpPr>
        <p:spPr>
          <a:xfrm>
            <a:off x="8030153" y="1497962"/>
            <a:ext cx="522501" cy="220201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a:off x="2091213" y="4524078"/>
            <a:ext cx="4191434" cy="369332"/>
          </a:xfrm>
          <a:prstGeom prst="rect">
            <a:avLst/>
          </a:prstGeom>
          <a:noFill/>
        </p:spPr>
        <p:txBody>
          <a:bodyPr wrap="none" rtlCol="0">
            <a:spAutoFit/>
          </a:bodyPr>
          <a:lstStyle/>
          <a:p>
            <a:r>
              <a:rPr lang="en-US" dirty="0"/>
              <a:t>Alignment segment piles  =&gt;   exon regions</a:t>
            </a:r>
          </a:p>
        </p:txBody>
      </p:sp>
    </p:spTree>
    <p:extLst>
      <p:ext uri="{BB962C8B-B14F-4D97-AF65-F5344CB8AC3E}">
        <p14:creationId xmlns:p14="http://schemas.microsoft.com/office/powerpoint/2010/main" val="26801661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6479" y="-183316"/>
            <a:ext cx="8229600" cy="1143000"/>
          </a:xfrm>
        </p:spPr>
        <p:txBody>
          <a:bodyPr>
            <a:normAutofit/>
          </a:bodyPr>
          <a:lstStyle/>
          <a:p>
            <a:r>
              <a:rPr lang="en-US" sz="3600" dirty="0"/>
              <a:t>Genome-Guided Transcript Reconstruction</a:t>
            </a:r>
          </a:p>
        </p:txBody>
      </p:sp>
      <p:pic>
        <p:nvPicPr>
          <p:cNvPr id="5" name="Picture 4" descr="Screen Shot 2012-10-21 at 6.27.0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59684"/>
            <a:ext cx="9144000" cy="2902472"/>
          </a:xfrm>
          <a:prstGeom prst="rect">
            <a:avLst/>
          </a:prstGeom>
          <a:ln>
            <a:noFill/>
          </a:ln>
        </p:spPr>
      </p:pic>
      <p:sp>
        <p:nvSpPr>
          <p:cNvPr id="7" name="TextBox 6"/>
          <p:cNvSpPr txBox="1"/>
          <p:nvPr/>
        </p:nvSpPr>
        <p:spPr>
          <a:xfrm>
            <a:off x="91653" y="6449386"/>
            <a:ext cx="5429341" cy="369332"/>
          </a:xfrm>
          <a:prstGeom prst="rect">
            <a:avLst/>
          </a:prstGeom>
          <a:noFill/>
        </p:spPr>
        <p:txBody>
          <a:bodyPr wrap="none" rtlCol="0">
            <a:spAutoFit/>
          </a:bodyPr>
          <a:lstStyle/>
          <a:p>
            <a:r>
              <a:rPr lang="en-US" dirty="0"/>
              <a:t>From Martin &amp; Wang. Nature Reviews in Genetics. 2011</a:t>
            </a:r>
          </a:p>
        </p:txBody>
      </p:sp>
      <p:sp>
        <p:nvSpPr>
          <p:cNvPr id="9" name="TextBox 8"/>
          <p:cNvSpPr txBox="1"/>
          <p:nvPr/>
        </p:nvSpPr>
        <p:spPr>
          <a:xfrm>
            <a:off x="152128" y="935494"/>
            <a:ext cx="3313865" cy="369332"/>
          </a:xfrm>
          <a:prstGeom prst="rect">
            <a:avLst/>
          </a:prstGeom>
          <a:solidFill>
            <a:srgbClr val="FFFFFF"/>
          </a:solidFill>
        </p:spPr>
        <p:txBody>
          <a:bodyPr wrap="none" rtlCol="0">
            <a:spAutoFit/>
          </a:bodyPr>
          <a:lstStyle/>
          <a:p>
            <a:r>
              <a:rPr lang="en-US" b="1" dirty="0"/>
              <a:t>Splice-align reads to the genome</a:t>
            </a:r>
          </a:p>
        </p:txBody>
      </p:sp>
      <p:sp>
        <p:nvSpPr>
          <p:cNvPr id="21" name="Rectangle 20"/>
          <p:cNvSpPr/>
          <p:nvPr/>
        </p:nvSpPr>
        <p:spPr>
          <a:xfrm>
            <a:off x="885562" y="2097047"/>
            <a:ext cx="898134" cy="303036"/>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a:off x="885562" y="3425246"/>
            <a:ext cx="1656444" cy="269020"/>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p:cNvSpPr/>
          <p:nvPr/>
        </p:nvSpPr>
        <p:spPr>
          <a:xfrm>
            <a:off x="2092939" y="1970539"/>
            <a:ext cx="449067" cy="1349961"/>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p:cNvSpPr/>
          <p:nvPr/>
        </p:nvSpPr>
        <p:spPr>
          <a:xfrm>
            <a:off x="2781337" y="2239448"/>
            <a:ext cx="341431" cy="1349961"/>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a:off x="3252786" y="1716867"/>
            <a:ext cx="224859" cy="1872542"/>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p:cNvSpPr/>
          <p:nvPr/>
        </p:nvSpPr>
        <p:spPr>
          <a:xfrm>
            <a:off x="3776210" y="1663914"/>
            <a:ext cx="1129332" cy="134510"/>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p:nvPr/>
        </p:nvSpPr>
        <p:spPr>
          <a:xfrm>
            <a:off x="3776210" y="1869267"/>
            <a:ext cx="931246" cy="1462884"/>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ectangle 27"/>
          <p:cNvSpPr/>
          <p:nvPr/>
        </p:nvSpPr>
        <p:spPr>
          <a:xfrm>
            <a:off x="4810679" y="1858552"/>
            <a:ext cx="94863" cy="1730857"/>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ectangle 28"/>
          <p:cNvSpPr/>
          <p:nvPr/>
        </p:nvSpPr>
        <p:spPr>
          <a:xfrm>
            <a:off x="5016445" y="1713547"/>
            <a:ext cx="94863" cy="1730857"/>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ectangle 29"/>
          <p:cNvSpPr/>
          <p:nvPr/>
        </p:nvSpPr>
        <p:spPr>
          <a:xfrm>
            <a:off x="5198936" y="1705729"/>
            <a:ext cx="46164" cy="1730857"/>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ectangle 30"/>
          <p:cNvSpPr/>
          <p:nvPr/>
        </p:nvSpPr>
        <p:spPr>
          <a:xfrm>
            <a:off x="5342413" y="1716867"/>
            <a:ext cx="178581" cy="1872542"/>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ectangle 31"/>
          <p:cNvSpPr/>
          <p:nvPr/>
        </p:nvSpPr>
        <p:spPr>
          <a:xfrm>
            <a:off x="6129771" y="1657601"/>
            <a:ext cx="1585573" cy="1931808"/>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Rectangle 32"/>
          <p:cNvSpPr/>
          <p:nvPr/>
        </p:nvSpPr>
        <p:spPr>
          <a:xfrm>
            <a:off x="7898235" y="1658307"/>
            <a:ext cx="185448" cy="1931808"/>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Box 2"/>
          <p:cNvSpPr txBox="1"/>
          <p:nvPr/>
        </p:nvSpPr>
        <p:spPr>
          <a:xfrm>
            <a:off x="2499193" y="4594593"/>
            <a:ext cx="3441968" cy="369332"/>
          </a:xfrm>
          <a:prstGeom prst="rect">
            <a:avLst/>
          </a:prstGeom>
          <a:noFill/>
        </p:spPr>
        <p:txBody>
          <a:bodyPr wrap="none" rtlCol="0">
            <a:spAutoFit/>
          </a:bodyPr>
          <a:lstStyle/>
          <a:p>
            <a:r>
              <a:rPr lang="en-US" dirty="0"/>
              <a:t>Large alignment gaps   =&gt;   introns  </a:t>
            </a:r>
          </a:p>
        </p:txBody>
      </p:sp>
    </p:spTree>
    <p:extLst>
      <p:ext uri="{BB962C8B-B14F-4D97-AF65-F5344CB8AC3E}">
        <p14:creationId xmlns:p14="http://schemas.microsoft.com/office/powerpoint/2010/main" val="16433635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6479" y="-183316"/>
            <a:ext cx="8229600" cy="1143000"/>
          </a:xfrm>
        </p:spPr>
        <p:txBody>
          <a:bodyPr>
            <a:normAutofit/>
          </a:bodyPr>
          <a:lstStyle/>
          <a:p>
            <a:r>
              <a:rPr lang="en-US" sz="3600" dirty="0"/>
              <a:t>Genome-Guided Transcript Reconstruction</a:t>
            </a:r>
          </a:p>
        </p:txBody>
      </p:sp>
      <p:pic>
        <p:nvPicPr>
          <p:cNvPr id="5" name="Picture 4" descr="Screen Shot 2012-10-21 at 6.27.0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59684"/>
            <a:ext cx="9144000" cy="2902472"/>
          </a:xfrm>
          <a:prstGeom prst="rect">
            <a:avLst/>
          </a:prstGeom>
        </p:spPr>
      </p:pic>
      <p:sp>
        <p:nvSpPr>
          <p:cNvPr id="7" name="TextBox 6"/>
          <p:cNvSpPr txBox="1"/>
          <p:nvPr/>
        </p:nvSpPr>
        <p:spPr>
          <a:xfrm>
            <a:off x="91653" y="6449386"/>
            <a:ext cx="5429341" cy="369332"/>
          </a:xfrm>
          <a:prstGeom prst="rect">
            <a:avLst/>
          </a:prstGeom>
          <a:noFill/>
        </p:spPr>
        <p:txBody>
          <a:bodyPr wrap="none" rtlCol="0">
            <a:spAutoFit/>
          </a:bodyPr>
          <a:lstStyle/>
          <a:p>
            <a:r>
              <a:rPr lang="en-US" dirty="0"/>
              <a:t>From Martin &amp; Wang. Nature Reviews in Genetics. 2011</a:t>
            </a:r>
          </a:p>
        </p:txBody>
      </p:sp>
      <p:sp>
        <p:nvSpPr>
          <p:cNvPr id="9" name="TextBox 8"/>
          <p:cNvSpPr txBox="1"/>
          <p:nvPr/>
        </p:nvSpPr>
        <p:spPr>
          <a:xfrm>
            <a:off x="152128" y="935494"/>
            <a:ext cx="3313865" cy="369332"/>
          </a:xfrm>
          <a:prstGeom prst="rect">
            <a:avLst/>
          </a:prstGeom>
          <a:solidFill>
            <a:srgbClr val="FFFFFF"/>
          </a:solidFill>
        </p:spPr>
        <p:txBody>
          <a:bodyPr wrap="none" rtlCol="0">
            <a:spAutoFit/>
          </a:bodyPr>
          <a:lstStyle/>
          <a:p>
            <a:r>
              <a:rPr lang="en-US" b="1" dirty="0"/>
              <a:t>Splice-align reads to the genome</a:t>
            </a:r>
          </a:p>
        </p:txBody>
      </p:sp>
      <p:sp>
        <p:nvSpPr>
          <p:cNvPr id="21" name="Rectangle 20"/>
          <p:cNvSpPr/>
          <p:nvPr/>
        </p:nvSpPr>
        <p:spPr>
          <a:xfrm>
            <a:off x="885562" y="2097047"/>
            <a:ext cx="898134" cy="303036"/>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a:off x="885562" y="3425246"/>
            <a:ext cx="1656444" cy="269020"/>
          </a:xfrm>
          <a:prstGeom prst="rect">
            <a:avLst/>
          </a:prstGeom>
          <a:no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sp>
        <p:nvSpPr>
          <p:cNvPr id="23" name="Rectangle 22"/>
          <p:cNvSpPr/>
          <p:nvPr/>
        </p:nvSpPr>
        <p:spPr>
          <a:xfrm>
            <a:off x="2092939" y="1970539"/>
            <a:ext cx="449067" cy="1349961"/>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p:cNvSpPr/>
          <p:nvPr/>
        </p:nvSpPr>
        <p:spPr>
          <a:xfrm>
            <a:off x="2781337" y="2239448"/>
            <a:ext cx="341431" cy="1349961"/>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a:off x="3252786" y="1716867"/>
            <a:ext cx="224859" cy="1872542"/>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p:cNvSpPr/>
          <p:nvPr/>
        </p:nvSpPr>
        <p:spPr>
          <a:xfrm>
            <a:off x="3776210" y="1663914"/>
            <a:ext cx="1129332" cy="134510"/>
          </a:xfrm>
          <a:prstGeom prst="rect">
            <a:avLst/>
          </a:prstGeom>
          <a:no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p:nvPr/>
        </p:nvSpPr>
        <p:spPr>
          <a:xfrm>
            <a:off x="3776210" y="1869267"/>
            <a:ext cx="931246" cy="1462884"/>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ectangle 27"/>
          <p:cNvSpPr/>
          <p:nvPr/>
        </p:nvSpPr>
        <p:spPr>
          <a:xfrm>
            <a:off x="4810679" y="1858552"/>
            <a:ext cx="94863" cy="1730857"/>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ectangle 28"/>
          <p:cNvSpPr/>
          <p:nvPr/>
        </p:nvSpPr>
        <p:spPr>
          <a:xfrm>
            <a:off x="5016445" y="1713547"/>
            <a:ext cx="94863" cy="1730857"/>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ectangle 29"/>
          <p:cNvSpPr/>
          <p:nvPr/>
        </p:nvSpPr>
        <p:spPr>
          <a:xfrm>
            <a:off x="5198936" y="1705729"/>
            <a:ext cx="46164" cy="1730857"/>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ectangle 30"/>
          <p:cNvSpPr/>
          <p:nvPr/>
        </p:nvSpPr>
        <p:spPr>
          <a:xfrm>
            <a:off x="5342413" y="1716867"/>
            <a:ext cx="178581" cy="1872542"/>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ectangle 31"/>
          <p:cNvSpPr/>
          <p:nvPr/>
        </p:nvSpPr>
        <p:spPr>
          <a:xfrm>
            <a:off x="6129771" y="1657601"/>
            <a:ext cx="1585573" cy="1931808"/>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Rectangle 32"/>
          <p:cNvSpPr/>
          <p:nvPr/>
        </p:nvSpPr>
        <p:spPr>
          <a:xfrm>
            <a:off x="7898235" y="1658307"/>
            <a:ext cx="185448" cy="1931808"/>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Box 2"/>
          <p:cNvSpPr txBox="1"/>
          <p:nvPr/>
        </p:nvSpPr>
        <p:spPr>
          <a:xfrm>
            <a:off x="1253795" y="4575299"/>
            <a:ext cx="6461549" cy="369332"/>
          </a:xfrm>
          <a:prstGeom prst="rect">
            <a:avLst/>
          </a:prstGeom>
          <a:noFill/>
        </p:spPr>
        <p:txBody>
          <a:bodyPr wrap="none" rtlCol="0">
            <a:spAutoFit/>
          </a:bodyPr>
          <a:lstStyle/>
          <a:p>
            <a:r>
              <a:rPr lang="en-US" dirty="0"/>
              <a:t>Overlapping but different introns =  evidence of alternative splicing</a:t>
            </a:r>
          </a:p>
        </p:txBody>
      </p:sp>
    </p:spTree>
    <p:extLst>
      <p:ext uri="{BB962C8B-B14F-4D97-AF65-F5344CB8AC3E}">
        <p14:creationId xmlns:p14="http://schemas.microsoft.com/office/powerpoint/2010/main" val="41508755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6479" y="-183316"/>
            <a:ext cx="8229600" cy="1143000"/>
          </a:xfrm>
        </p:spPr>
        <p:txBody>
          <a:bodyPr>
            <a:normAutofit/>
          </a:bodyPr>
          <a:lstStyle/>
          <a:p>
            <a:r>
              <a:rPr lang="en-US" sz="3600" dirty="0"/>
              <a:t>Genome-Guided Transcript Reconstruction</a:t>
            </a:r>
          </a:p>
        </p:txBody>
      </p:sp>
      <p:pic>
        <p:nvPicPr>
          <p:cNvPr id="5" name="Picture 4" descr="Screen Shot 2012-10-21 at 6.27.0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59684"/>
            <a:ext cx="9144000" cy="2902472"/>
          </a:xfrm>
          <a:prstGeom prst="rect">
            <a:avLst/>
          </a:prstGeom>
        </p:spPr>
      </p:pic>
      <p:sp>
        <p:nvSpPr>
          <p:cNvPr id="7" name="TextBox 6"/>
          <p:cNvSpPr txBox="1"/>
          <p:nvPr/>
        </p:nvSpPr>
        <p:spPr>
          <a:xfrm>
            <a:off x="91653" y="6449386"/>
            <a:ext cx="5429341" cy="369332"/>
          </a:xfrm>
          <a:prstGeom prst="rect">
            <a:avLst/>
          </a:prstGeom>
          <a:noFill/>
        </p:spPr>
        <p:txBody>
          <a:bodyPr wrap="none" rtlCol="0">
            <a:spAutoFit/>
          </a:bodyPr>
          <a:lstStyle/>
          <a:p>
            <a:r>
              <a:rPr lang="en-US" dirty="0"/>
              <a:t>From Martin &amp; Wang. Nature Reviews in Genetics. 2011</a:t>
            </a:r>
          </a:p>
        </p:txBody>
      </p:sp>
      <p:sp>
        <p:nvSpPr>
          <p:cNvPr id="9" name="TextBox 8"/>
          <p:cNvSpPr txBox="1"/>
          <p:nvPr/>
        </p:nvSpPr>
        <p:spPr>
          <a:xfrm>
            <a:off x="152128" y="935494"/>
            <a:ext cx="3313865" cy="369332"/>
          </a:xfrm>
          <a:prstGeom prst="rect">
            <a:avLst/>
          </a:prstGeom>
          <a:solidFill>
            <a:srgbClr val="FFFFFF"/>
          </a:solidFill>
        </p:spPr>
        <p:txBody>
          <a:bodyPr wrap="none" rtlCol="0">
            <a:spAutoFit/>
          </a:bodyPr>
          <a:lstStyle/>
          <a:p>
            <a:r>
              <a:rPr lang="en-US" b="1" dirty="0"/>
              <a:t>Splice-align reads to the genome</a:t>
            </a:r>
          </a:p>
        </p:txBody>
      </p:sp>
    </p:spTree>
    <p:extLst>
      <p:ext uri="{BB962C8B-B14F-4D97-AF65-F5344CB8AC3E}">
        <p14:creationId xmlns:p14="http://schemas.microsoft.com/office/powerpoint/2010/main" val="21302577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2-10-21 at 6.27.0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59684"/>
            <a:ext cx="9144000" cy="2902472"/>
          </a:xfrm>
          <a:prstGeom prst="rect">
            <a:avLst/>
          </a:prstGeom>
        </p:spPr>
      </p:pic>
      <p:sp>
        <p:nvSpPr>
          <p:cNvPr id="7" name="TextBox 6"/>
          <p:cNvSpPr txBox="1"/>
          <p:nvPr/>
        </p:nvSpPr>
        <p:spPr>
          <a:xfrm>
            <a:off x="91653" y="6449386"/>
            <a:ext cx="5429341" cy="369332"/>
          </a:xfrm>
          <a:prstGeom prst="rect">
            <a:avLst/>
          </a:prstGeom>
          <a:noFill/>
        </p:spPr>
        <p:txBody>
          <a:bodyPr wrap="none" rtlCol="0">
            <a:spAutoFit/>
          </a:bodyPr>
          <a:lstStyle/>
          <a:p>
            <a:r>
              <a:rPr lang="en-US" dirty="0"/>
              <a:t>From Martin &amp; Wang. Nature Reviews in Genetics. 2011</a:t>
            </a:r>
          </a:p>
        </p:txBody>
      </p:sp>
      <p:sp>
        <p:nvSpPr>
          <p:cNvPr id="17" name="Title 1"/>
          <p:cNvSpPr>
            <a:spLocks noGrp="1"/>
          </p:cNvSpPr>
          <p:nvPr>
            <p:ph type="title"/>
          </p:nvPr>
        </p:nvSpPr>
        <p:spPr>
          <a:xfrm>
            <a:off x="496479" y="-183316"/>
            <a:ext cx="8229600" cy="1143000"/>
          </a:xfrm>
        </p:spPr>
        <p:txBody>
          <a:bodyPr>
            <a:normAutofit/>
          </a:bodyPr>
          <a:lstStyle/>
          <a:p>
            <a:r>
              <a:rPr lang="en-US" sz="3600" dirty="0"/>
              <a:t>Genome-Guided Transcript Reconstruction</a:t>
            </a:r>
          </a:p>
        </p:txBody>
      </p:sp>
      <p:sp>
        <p:nvSpPr>
          <p:cNvPr id="18" name="TextBox 17"/>
          <p:cNvSpPr txBox="1"/>
          <p:nvPr/>
        </p:nvSpPr>
        <p:spPr>
          <a:xfrm>
            <a:off x="152128" y="935494"/>
            <a:ext cx="3313865" cy="369332"/>
          </a:xfrm>
          <a:prstGeom prst="rect">
            <a:avLst/>
          </a:prstGeom>
          <a:solidFill>
            <a:srgbClr val="FFFFFF"/>
          </a:solidFill>
        </p:spPr>
        <p:txBody>
          <a:bodyPr wrap="none" rtlCol="0">
            <a:spAutoFit/>
          </a:bodyPr>
          <a:lstStyle/>
          <a:p>
            <a:r>
              <a:rPr lang="en-US" b="1" dirty="0"/>
              <a:t>Splice-align reads to the genome</a:t>
            </a:r>
          </a:p>
        </p:txBody>
      </p:sp>
      <p:sp>
        <p:nvSpPr>
          <p:cNvPr id="31" name="TextBox 30"/>
          <p:cNvSpPr txBox="1"/>
          <p:nvPr/>
        </p:nvSpPr>
        <p:spPr>
          <a:xfrm>
            <a:off x="961021" y="4382255"/>
            <a:ext cx="7366395" cy="369332"/>
          </a:xfrm>
          <a:prstGeom prst="rect">
            <a:avLst/>
          </a:prstGeom>
          <a:noFill/>
        </p:spPr>
        <p:txBody>
          <a:bodyPr wrap="none" rtlCol="0">
            <a:spAutoFit/>
          </a:bodyPr>
          <a:lstStyle/>
          <a:p>
            <a:r>
              <a:rPr lang="en-US" dirty="0"/>
              <a:t>Individual reads can yield multiple exon and intron segments (splice patterns)</a:t>
            </a:r>
          </a:p>
        </p:txBody>
      </p:sp>
      <p:grpSp>
        <p:nvGrpSpPr>
          <p:cNvPr id="33" name="Group 32"/>
          <p:cNvGrpSpPr/>
          <p:nvPr/>
        </p:nvGrpSpPr>
        <p:grpSpPr>
          <a:xfrm>
            <a:off x="152127" y="1643601"/>
            <a:ext cx="8750092" cy="2073030"/>
            <a:chOff x="152127" y="1643601"/>
            <a:chExt cx="8750092" cy="2073030"/>
          </a:xfrm>
        </p:grpSpPr>
        <p:grpSp>
          <p:nvGrpSpPr>
            <p:cNvPr id="29" name="Group 28"/>
            <p:cNvGrpSpPr/>
            <p:nvPr/>
          </p:nvGrpSpPr>
          <p:grpSpPr>
            <a:xfrm>
              <a:off x="152127" y="1643601"/>
              <a:ext cx="8750092" cy="2073030"/>
              <a:chOff x="152127" y="1643601"/>
              <a:chExt cx="8750092" cy="2073030"/>
            </a:xfrm>
          </p:grpSpPr>
          <p:sp>
            <p:nvSpPr>
              <p:cNvPr id="23" name="Rectangle 22"/>
              <p:cNvSpPr/>
              <p:nvPr/>
            </p:nvSpPr>
            <p:spPr>
              <a:xfrm>
                <a:off x="152128" y="1643602"/>
                <a:ext cx="3553625" cy="549325"/>
              </a:xfrm>
              <a:prstGeom prst="rect">
                <a:avLst/>
              </a:prstGeom>
              <a:solidFill>
                <a:srgbClr val="FFFFFF">
                  <a:alpha val="7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p:cNvSpPr/>
              <p:nvPr/>
            </p:nvSpPr>
            <p:spPr>
              <a:xfrm>
                <a:off x="152128" y="2331771"/>
                <a:ext cx="8750091" cy="1384860"/>
              </a:xfrm>
              <a:prstGeom prst="rect">
                <a:avLst/>
              </a:prstGeom>
              <a:solidFill>
                <a:srgbClr val="FFFFFF">
                  <a:alpha val="7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a:off x="3705753" y="1817230"/>
                <a:ext cx="5196466" cy="514541"/>
              </a:xfrm>
              <a:prstGeom prst="rect">
                <a:avLst/>
              </a:prstGeom>
              <a:solidFill>
                <a:srgbClr val="FFFFFF">
                  <a:alpha val="7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p:cNvSpPr/>
              <p:nvPr/>
            </p:nvSpPr>
            <p:spPr>
              <a:xfrm>
                <a:off x="5757749" y="1643601"/>
                <a:ext cx="3144470" cy="173629"/>
              </a:xfrm>
              <a:prstGeom prst="rect">
                <a:avLst/>
              </a:prstGeom>
              <a:solidFill>
                <a:srgbClr val="FFFFFF">
                  <a:alpha val="7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p:nvPr/>
            </p:nvSpPr>
            <p:spPr>
              <a:xfrm>
                <a:off x="3189221" y="2192927"/>
                <a:ext cx="516532" cy="138844"/>
              </a:xfrm>
              <a:prstGeom prst="rect">
                <a:avLst/>
              </a:prstGeom>
              <a:solidFill>
                <a:srgbClr val="FFFFFF">
                  <a:alpha val="7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ectangle 27"/>
              <p:cNvSpPr/>
              <p:nvPr/>
            </p:nvSpPr>
            <p:spPr>
              <a:xfrm>
                <a:off x="152127" y="2192927"/>
                <a:ext cx="642461" cy="138844"/>
              </a:xfrm>
              <a:prstGeom prst="rect">
                <a:avLst/>
              </a:prstGeom>
              <a:solidFill>
                <a:srgbClr val="FFFFFF">
                  <a:alpha val="7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2" name="Rectangle 31"/>
            <p:cNvSpPr/>
            <p:nvPr/>
          </p:nvSpPr>
          <p:spPr>
            <a:xfrm>
              <a:off x="3705753" y="1644598"/>
              <a:ext cx="2051996" cy="54028"/>
            </a:xfrm>
            <a:prstGeom prst="rect">
              <a:avLst/>
            </a:prstGeom>
            <a:solidFill>
              <a:srgbClr val="FFFFFF">
                <a:alpha val="7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15851154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2-10-21 at 6.27.0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59684"/>
            <a:ext cx="9144000" cy="2902472"/>
          </a:xfrm>
          <a:prstGeom prst="rect">
            <a:avLst/>
          </a:prstGeom>
        </p:spPr>
      </p:pic>
      <p:sp>
        <p:nvSpPr>
          <p:cNvPr id="7" name="TextBox 6"/>
          <p:cNvSpPr txBox="1"/>
          <p:nvPr/>
        </p:nvSpPr>
        <p:spPr>
          <a:xfrm>
            <a:off x="91653" y="6449386"/>
            <a:ext cx="5429341" cy="369332"/>
          </a:xfrm>
          <a:prstGeom prst="rect">
            <a:avLst/>
          </a:prstGeom>
          <a:noFill/>
        </p:spPr>
        <p:txBody>
          <a:bodyPr wrap="none" rtlCol="0">
            <a:spAutoFit/>
          </a:bodyPr>
          <a:lstStyle/>
          <a:p>
            <a:r>
              <a:rPr lang="en-US" dirty="0"/>
              <a:t>From Martin &amp; Wang. Nature Reviews in Genetics. 2011</a:t>
            </a:r>
          </a:p>
        </p:txBody>
      </p:sp>
      <p:sp>
        <p:nvSpPr>
          <p:cNvPr id="3" name="TextBox 2"/>
          <p:cNvSpPr txBox="1"/>
          <p:nvPr/>
        </p:nvSpPr>
        <p:spPr>
          <a:xfrm>
            <a:off x="5971476" y="5936648"/>
            <a:ext cx="3073565" cy="369332"/>
          </a:xfrm>
          <a:prstGeom prst="rect">
            <a:avLst/>
          </a:prstGeom>
          <a:noFill/>
        </p:spPr>
        <p:txBody>
          <a:bodyPr wrap="none" rtlCol="0">
            <a:spAutoFit/>
          </a:bodyPr>
          <a:lstStyle/>
          <a:p>
            <a:r>
              <a:rPr lang="en-US" dirty="0"/>
              <a:t>Nodes = unique splice patterns</a:t>
            </a:r>
          </a:p>
        </p:txBody>
      </p:sp>
      <p:sp>
        <p:nvSpPr>
          <p:cNvPr id="17" name="Title 1"/>
          <p:cNvSpPr>
            <a:spLocks noGrp="1"/>
          </p:cNvSpPr>
          <p:nvPr>
            <p:ph type="title"/>
          </p:nvPr>
        </p:nvSpPr>
        <p:spPr>
          <a:xfrm>
            <a:off x="496479" y="-183316"/>
            <a:ext cx="8229600" cy="1143000"/>
          </a:xfrm>
        </p:spPr>
        <p:txBody>
          <a:bodyPr>
            <a:normAutofit/>
          </a:bodyPr>
          <a:lstStyle/>
          <a:p>
            <a:r>
              <a:rPr lang="en-US" sz="3600" dirty="0"/>
              <a:t>Genome-Guided Transcript Reconstruction</a:t>
            </a:r>
          </a:p>
        </p:txBody>
      </p:sp>
      <p:sp>
        <p:nvSpPr>
          <p:cNvPr id="18" name="TextBox 17"/>
          <p:cNvSpPr txBox="1"/>
          <p:nvPr/>
        </p:nvSpPr>
        <p:spPr>
          <a:xfrm>
            <a:off x="152128" y="935494"/>
            <a:ext cx="3313865" cy="369332"/>
          </a:xfrm>
          <a:prstGeom prst="rect">
            <a:avLst/>
          </a:prstGeom>
          <a:solidFill>
            <a:srgbClr val="FFFFFF"/>
          </a:solidFill>
        </p:spPr>
        <p:txBody>
          <a:bodyPr wrap="none" rtlCol="0">
            <a:spAutoFit/>
          </a:bodyPr>
          <a:lstStyle/>
          <a:p>
            <a:r>
              <a:rPr lang="en-US" b="1" dirty="0"/>
              <a:t>Splice-align reads to the genome</a:t>
            </a:r>
          </a:p>
        </p:txBody>
      </p:sp>
      <p:grpSp>
        <p:nvGrpSpPr>
          <p:cNvPr id="29" name="Group 28"/>
          <p:cNvGrpSpPr/>
          <p:nvPr/>
        </p:nvGrpSpPr>
        <p:grpSpPr>
          <a:xfrm>
            <a:off x="152127" y="1643601"/>
            <a:ext cx="8750092" cy="2073030"/>
            <a:chOff x="152127" y="1643601"/>
            <a:chExt cx="8750092" cy="2073030"/>
          </a:xfrm>
        </p:grpSpPr>
        <p:sp>
          <p:nvSpPr>
            <p:cNvPr id="23" name="Rectangle 22"/>
            <p:cNvSpPr/>
            <p:nvPr/>
          </p:nvSpPr>
          <p:spPr>
            <a:xfrm>
              <a:off x="152128" y="1643602"/>
              <a:ext cx="3553625" cy="549325"/>
            </a:xfrm>
            <a:prstGeom prst="rect">
              <a:avLst/>
            </a:prstGeom>
            <a:solidFill>
              <a:srgbClr val="FFFFFF">
                <a:alpha val="7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p:cNvSpPr/>
            <p:nvPr/>
          </p:nvSpPr>
          <p:spPr>
            <a:xfrm>
              <a:off x="152128" y="2331771"/>
              <a:ext cx="8750091" cy="1384860"/>
            </a:xfrm>
            <a:prstGeom prst="rect">
              <a:avLst/>
            </a:prstGeom>
            <a:solidFill>
              <a:srgbClr val="FFFFFF">
                <a:alpha val="7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a:off x="3705753" y="1817230"/>
              <a:ext cx="5196466" cy="514541"/>
            </a:xfrm>
            <a:prstGeom prst="rect">
              <a:avLst/>
            </a:prstGeom>
            <a:solidFill>
              <a:srgbClr val="FFFFFF">
                <a:alpha val="7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p:cNvSpPr/>
            <p:nvPr/>
          </p:nvSpPr>
          <p:spPr>
            <a:xfrm>
              <a:off x="5757749" y="1643601"/>
              <a:ext cx="3144470" cy="173629"/>
            </a:xfrm>
            <a:prstGeom prst="rect">
              <a:avLst/>
            </a:prstGeom>
            <a:solidFill>
              <a:srgbClr val="FFFFFF">
                <a:alpha val="7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p:nvPr/>
          </p:nvSpPr>
          <p:spPr>
            <a:xfrm>
              <a:off x="3189221" y="2192927"/>
              <a:ext cx="516532" cy="138844"/>
            </a:xfrm>
            <a:prstGeom prst="rect">
              <a:avLst/>
            </a:prstGeom>
            <a:solidFill>
              <a:srgbClr val="FFFFFF">
                <a:alpha val="7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ectangle 27"/>
            <p:cNvSpPr/>
            <p:nvPr/>
          </p:nvSpPr>
          <p:spPr>
            <a:xfrm>
              <a:off x="152127" y="2192927"/>
              <a:ext cx="642461" cy="138844"/>
            </a:xfrm>
            <a:prstGeom prst="rect">
              <a:avLst/>
            </a:prstGeom>
            <a:solidFill>
              <a:srgbClr val="FFFFFF">
                <a:alpha val="7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16" name="Picture 15" descr="Screen Shot 2017-04-27 at 10.16.11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1889" y="2142122"/>
            <a:ext cx="2504765" cy="229194"/>
          </a:xfrm>
          <a:prstGeom prst="rect">
            <a:avLst/>
          </a:prstGeom>
        </p:spPr>
      </p:pic>
      <p:pic>
        <p:nvPicPr>
          <p:cNvPr id="19" name="Picture 18" descr="Screen Shot 2017-04-27 at 10.22.23 A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17194" y="1655044"/>
            <a:ext cx="2098696" cy="229914"/>
          </a:xfrm>
          <a:prstGeom prst="rect">
            <a:avLst/>
          </a:prstGeom>
        </p:spPr>
      </p:pic>
    </p:spTree>
    <p:extLst>
      <p:ext uri="{BB962C8B-B14F-4D97-AF65-F5344CB8AC3E}">
        <p14:creationId xmlns:p14="http://schemas.microsoft.com/office/powerpoint/2010/main" val="3729622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withEffect">
                                  <p:stCondLst>
                                    <p:cond delay="0"/>
                                  </p:stCondLst>
                                  <p:childTnLst>
                                    <p:animMotion origin="layout" path="M 8.7183E-7 3.13875E-6 L 8.7183E-7 0.45749 " pathEditMode="relative" ptsTypes="AA">
                                      <p:cBhvr>
                                        <p:cTn id="6" dur="2000" fill="hold"/>
                                        <p:tgtEl>
                                          <p:spTgt spid="16"/>
                                        </p:tgtEl>
                                        <p:attrNameLst>
                                          <p:attrName>ppt_x</p:attrName>
                                          <p:attrName>ppt_y</p:attrName>
                                        </p:attrNameLst>
                                      </p:cBhvr>
                                    </p:animMotion>
                                  </p:childTnLst>
                                </p:cTn>
                              </p:par>
                            </p:childTnLst>
                          </p:cTn>
                        </p:par>
                        <p:par>
                          <p:cTn id="7" fill="hold">
                            <p:stCondLst>
                              <p:cond delay="2000"/>
                            </p:stCondLst>
                            <p:childTnLst>
                              <p:par>
                                <p:cTn id="8" presetID="0" presetClass="path" presetSubtype="0" accel="50000" decel="50000" fill="hold" nodeType="afterEffect">
                                  <p:stCondLst>
                                    <p:cond delay="0"/>
                                  </p:stCondLst>
                                  <p:childTnLst>
                                    <p:animMotion origin="layout" path="M -3.85551E-6 -1.78828E-6 L -0.00243 0.40908 " pathEditMode="relative" ptsTypes="AA">
                                      <p:cBhvr>
                                        <p:cTn id="9" dur="2000" fill="hold"/>
                                        <p:tgtEl>
                                          <p:spTgt spid="19"/>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RNA-</a:t>
            </a:r>
            <a:r>
              <a:rPr lang="en-US" dirty="0" err="1"/>
              <a:t>Seq</a:t>
            </a:r>
            <a:r>
              <a:rPr lang="en-US" dirty="0"/>
              <a:t> Empowers Many Facets of Biological Investigations</a:t>
            </a:r>
          </a:p>
        </p:txBody>
      </p:sp>
      <p:sp>
        <p:nvSpPr>
          <p:cNvPr id="3" name="Content Placeholder 2"/>
          <p:cNvSpPr>
            <a:spLocks noGrp="1"/>
          </p:cNvSpPr>
          <p:nvPr>
            <p:ph idx="1"/>
          </p:nvPr>
        </p:nvSpPr>
        <p:spPr>
          <a:xfrm>
            <a:off x="1058626" y="1760858"/>
            <a:ext cx="7722881" cy="4525963"/>
          </a:xfrm>
        </p:spPr>
        <p:txBody>
          <a:bodyPr/>
          <a:lstStyle/>
          <a:p>
            <a:r>
              <a:rPr lang="en-US" dirty="0"/>
              <a:t>Transcript identification </a:t>
            </a:r>
            <a:r>
              <a:rPr lang="en-US" sz="2400" dirty="0"/>
              <a:t>(</a:t>
            </a:r>
            <a:r>
              <a:rPr lang="en-US" sz="2400" dirty="0" err="1"/>
              <a:t>ie</a:t>
            </a:r>
            <a:r>
              <a:rPr lang="en-US" sz="2400" dirty="0"/>
              <a:t>. which genes active)</a:t>
            </a:r>
          </a:p>
          <a:p>
            <a:r>
              <a:rPr lang="en-US" dirty="0"/>
              <a:t>Expression Levels</a:t>
            </a:r>
          </a:p>
          <a:p>
            <a:r>
              <a:rPr lang="en-US" dirty="0"/>
              <a:t>Alternative splicing isoforms</a:t>
            </a:r>
          </a:p>
          <a:p>
            <a:r>
              <a:rPr lang="en-US" dirty="0"/>
              <a:t>Allelic variants</a:t>
            </a:r>
          </a:p>
          <a:p>
            <a:r>
              <a:rPr lang="en-US" dirty="0"/>
              <a:t>Mutations</a:t>
            </a:r>
          </a:p>
          <a:p>
            <a:r>
              <a:rPr lang="en-US" dirty="0"/>
              <a:t>Fusion Transcripts</a:t>
            </a:r>
          </a:p>
          <a:p>
            <a:r>
              <a:rPr lang="en-US" dirty="0"/>
              <a:t>RNA-editing</a:t>
            </a:r>
          </a:p>
          <a:p>
            <a:endParaRPr lang="en-US" dirty="0"/>
          </a:p>
        </p:txBody>
      </p:sp>
    </p:spTree>
    <p:extLst>
      <p:ext uri="{BB962C8B-B14F-4D97-AF65-F5344CB8AC3E}">
        <p14:creationId xmlns:p14="http://schemas.microsoft.com/office/powerpoint/2010/main" val="192424449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2-10-21 at 6.27.0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59684"/>
            <a:ext cx="9144000" cy="2902472"/>
          </a:xfrm>
          <a:prstGeom prst="rect">
            <a:avLst/>
          </a:prstGeom>
        </p:spPr>
      </p:pic>
      <p:pic>
        <p:nvPicPr>
          <p:cNvPr id="6" name="Picture 5" descr="Screen Shot 2012-10-21 at 6.27.23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4105283"/>
            <a:ext cx="9144000" cy="2222851"/>
          </a:xfrm>
          <a:prstGeom prst="rect">
            <a:avLst/>
          </a:prstGeom>
        </p:spPr>
      </p:pic>
      <p:sp>
        <p:nvSpPr>
          <p:cNvPr id="7" name="TextBox 6"/>
          <p:cNvSpPr txBox="1"/>
          <p:nvPr/>
        </p:nvSpPr>
        <p:spPr>
          <a:xfrm>
            <a:off x="91653" y="6449386"/>
            <a:ext cx="5429341" cy="369332"/>
          </a:xfrm>
          <a:prstGeom prst="rect">
            <a:avLst/>
          </a:prstGeom>
          <a:noFill/>
        </p:spPr>
        <p:txBody>
          <a:bodyPr wrap="none" rtlCol="0">
            <a:spAutoFit/>
          </a:bodyPr>
          <a:lstStyle/>
          <a:p>
            <a:r>
              <a:rPr lang="en-US" dirty="0"/>
              <a:t>From Martin &amp; Wang. Nature Reviews in Genetics. 2011</a:t>
            </a:r>
          </a:p>
        </p:txBody>
      </p:sp>
      <p:sp>
        <p:nvSpPr>
          <p:cNvPr id="13" name="TextBox 12"/>
          <p:cNvSpPr txBox="1"/>
          <p:nvPr/>
        </p:nvSpPr>
        <p:spPr>
          <a:xfrm>
            <a:off x="152128" y="4044808"/>
            <a:ext cx="6048802" cy="369332"/>
          </a:xfrm>
          <a:prstGeom prst="rect">
            <a:avLst/>
          </a:prstGeom>
          <a:solidFill>
            <a:srgbClr val="FFFFFF"/>
          </a:solidFill>
        </p:spPr>
        <p:txBody>
          <a:bodyPr wrap="none" rtlCol="0">
            <a:spAutoFit/>
          </a:bodyPr>
          <a:lstStyle/>
          <a:p>
            <a:r>
              <a:rPr lang="en-US" b="1" dirty="0"/>
              <a:t>Construct graph from unique splice patterns of aligned reads.</a:t>
            </a:r>
          </a:p>
        </p:txBody>
      </p:sp>
      <p:sp>
        <p:nvSpPr>
          <p:cNvPr id="3" name="TextBox 2"/>
          <p:cNvSpPr txBox="1"/>
          <p:nvPr/>
        </p:nvSpPr>
        <p:spPr>
          <a:xfrm>
            <a:off x="5971476" y="5936648"/>
            <a:ext cx="3073565" cy="369332"/>
          </a:xfrm>
          <a:prstGeom prst="rect">
            <a:avLst/>
          </a:prstGeom>
          <a:noFill/>
        </p:spPr>
        <p:txBody>
          <a:bodyPr wrap="none" rtlCol="0">
            <a:spAutoFit/>
          </a:bodyPr>
          <a:lstStyle/>
          <a:p>
            <a:r>
              <a:rPr lang="en-US" dirty="0"/>
              <a:t>Nodes = unique splice patterns</a:t>
            </a:r>
          </a:p>
        </p:txBody>
      </p:sp>
      <p:sp>
        <p:nvSpPr>
          <p:cNvPr id="17" name="Title 1"/>
          <p:cNvSpPr>
            <a:spLocks noGrp="1"/>
          </p:cNvSpPr>
          <p:nvPr>
            <p:ph type="title"/>
          </p:nvPr>
        </p:nvSpPr>
        <p:spPr>
          <a:xfrm>
            <a:off x="496479" y="-183316"/>
            <a:ext cx="8229600" cy="1143000"/>
          </a:xfrm>
        </p:spPr>
        <p:txBody>
          <a:bodyPr>
            <a:normAutofit/>
          </a:bodyPr>
          <a:lstStyle/>
          <a:p>
            <a:r>
              <a:rPr lang="en-US" sz="3600" dirty="0"/>
              <a:t>Genome-Guided Transcript Reconstruction</a:t>
            </a:r>
          </a:p>
        </p:txBody>
      </p:sp>
      <p:sp>
        <p:nvSpPr>
          <p:cNvPr id="18" name="TextBox 17"/>
          <p:cNvSpPr txBox="1"/>
          <p:nvPr/>
        </p:nvSpPr>
        <p:spPr>
          <a:xfrm>
            <a:off x="152128" y="935494"/>
            <a:ext cx="3313865" cy="369332"/>
          </a:xfrm>
          <a:prstGeom prst="rect">
            <a:avLst/>
          </a:prstGeom>
          <a:solidFill>
            <a:srgbClr val="FFFFFF"/>
          </a:solidFill>
        </p:spPr>
        <p:txBody>
          <a:bodyPr wrap="none" rtlCol="0">
            <a:spAutoFit/>
          </a:bodyPr>
          <a:lstStyle/>
          <a:p>
            <a:r>
              <a:rPr lang="en-US" b="1" dirty="0"/>
              <a:t>Splice-align reads to the genome</a:t>
            </a:r>
          </a:p>
        </p:txBody>
      </p:sp>
      <p:sp>
        <p:nvSpPr>
          <p:cNvPr id="4" name="Rectangle 3"/>
          <p:cNvSpPr/>
          <p:nvPr/>
        </p:nvSpPr>
        <p:spPr>
          <a:xfrm>
            <a:off x="3283983" y="4528437"/>
            <a:ext cx="461810" cy="339953"/>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1733457" y="4770636"/>
            <a:ext cx="925157" cy="54675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3325806" y="5128291"/>
            <a:ext cx="925157" cy="673368"/>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1874699" y="5575744"/>
            <a:ext cx="1527943" cy="235536"/>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p:cNvSpPr/>
          <p:nvPr/>
        </p:nvSpPr>
        <p:spPr>
          <a:xfrm>
            <a:off x="2969695" y="5131373"/>
            <a:ext cx="614210" cy="179599"/>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p:cNvSpPr/>
          <p:nvPr/>
        </p:nvSpPr>
        <p:spPr>
          <a:xfrm>
            <a:off x="4628252" y="4748032"/>
            <a:ext cx="654948" cy="572529"/>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a:off x="6730301" y="5102891"/>
            <a:ext cx="654948" cy="21767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p:cNvSpPr/>
          <p:nvPr/>
        </p:nvSpPr>
        <p:spPr>
          <a:xfrm>
            <a:off x="5199950" y="5575744"/>
            <a:ext cx="1899349" cy="421092"/>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p:cNvSpPr/>
          <p:nvPr/>
        </p:nvSpPr>
        <p:spPr>
          <a:xfrm>
            <a:off x="152128" y="935494"/>
            <a:ext cx="8750091" cy="2781137"/>
          </a:xfrm>
          <a:prstGeom prst="rect">
            <a:avLst/>
          </a:prstGeom>
          <a:solidFill>
            <a:srgbClr val="FFFFFF">
              <a:alpha val="7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291310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2-10-21 at 6.27.0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59684"/>
            <a:ext cx="9144000" cy="2902472"/>
          </a:xfrm>
          <a:prstGeom prst="rect">
            <a:avLst/>
          </a:prstGeom>
        </p:spPr>
      </p:pic>
      <p:pic>
        <p:nvPicPr>
          <p:cNvPr id="6" name="Picture 5" descr="Screen Shot 2012-10-21 at 6.27.23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4105283"/>
            <a:ext cx="9144000" cy="2222851"/>
          </a:xfrm>
          <a:prstGeom prst="rect">
            <a:avLst/>
          </a:prstGeom>
        </p:spPr>
      </p:pic>
      <p:sp>
        <p:nvSpPr>
          <p:cNvPr id="7" name="TextBox 6"/>
          <p:cNvSpPr txBox="1"/>
          <p:nvPr/>
        </p:nvSpPr>
        <p:spPr>
          <a:xfrm>
            <a:off x="91653" y="6449386"/>
            <a:ext cx="5429341" cy="369332"/>
          </a:xfrm>
          <a:prstGeom prst="rect">
            <a:avLst/>
          </a:prstGeom>
          <a:noFill/>
        </p:spPr>
        <p:txBody>
          <a:bodyPr wrap="none" rtlCol="0">
            <a:spAutoFit/>
          </a:bodyPr>
          <a:lstStyle/>
          <a:p>
            <a:r>
              <a:rPr lang="en-US" dirty="0"/>
              <a:t>From Martin &amp; Wang. Nature Reviews in Genetics. 2011</a:t>
            </a:r>
          </a:p>
        </p:txBody>
      </p:sp>
      <p:sp>
        <p:nvSpPr>
          <p:cNvPr id="13" name="TextBox 12"/>
          <p:cNvSpPr txBox="1"/>
          <p:nvPr/>
        </p:nvSpPr>
        <p:spPr>
          <a:xfrm>
            <a:off x="152128" y="4044808"/>
            <a:ext cx="6048802" cy="369332"/>
          </a:xfrm>
          <a:prstGeom prst="rect">
            <a:avLst/>
          </a:prstGeom>
          <a:solidFill>
            <a:srgbClr val="FFFFFF"/>
          </a:solidFill>
        </p:spPr>
        <p:txBody>
          <a:bodyPr wrap="none" rtlCol="0">
            <a:spAutoFit/>
          </a:bodyPr>
          <a:lstStyle/>
          <a:p>
            <a:r>
              <a:rPr lang="en-US" b="1" dirty="0"/>
              <a:t>Construct graph from unique splice patterns of aligned reads.</a:t>
            </a:r>
          </a:p>
        </p:txBody>
      </p:sp>
      <p:sp>
        <p:nvSpPr>
          <p:cNvPr id="17" name="Title 1"/>
          <p:cNvSpPr>
            <a:spLocks noGrp="1"/>
          </p:cNvSpPr>
          <p:nvPr>
            <p:ph type="title"/>
          </p:nvPr>
        </p:nvSpPr>
        <p:spPr>
          <a:xfrm>
            <a:off x="496479" y="-183316"/>
            <a:ext cx="8229600" cy="1143000"/>
          </a:xfrm>
        </p:spPr>
        <p:txBody>
          <a:bodyPr>
            <a:normAutofit/>
          </a:bodyPr>
          <a:lstStyle/>
          <a:p>
            <a:r>
              <a:rPr lang="en-US" sz="3600" dirty="0"/>
              <a:t>Genome-Guided Transcript Reconstruction</a:t>
            </a:r>
          </a:p>
        </p:txBody>
      </p:sp>
      <p:sp>
        <p:nvSpPr>
          <p:cNvPr id="18" name="TextBox 17"/>
          <p:cNvSpPr txBox="1"/>
          <p:nvPr/>
        </p:nvSpPr>
        <p:spPr>
          <a:xfrm>
            <a:off x="152128" y="935494"/>
            <a:ext cx="3313865" cy="369332"/>
          </a:xfrm>
          <a:prstGeom prst="rect">
            <a:avLst/>
          </a:prstGeom>
          <a:solidFill>
            <a:srgbClr val="FFFFFF"/>
          </a:solidFill>
        </p:spPr>
        <p:txBody>
          <a:bodyPr wrap="none" rtlCol="0">
            <a:spAutoFit/>
          </a:bodyPr>
          <a:lstStyle/>
          <a:p>
            <a:r>
              <a:rPr lang="en-US" b="1" dirty="0"/>
              <a:t>Splice-align reads to the genome</a:t>
            </a:r>
          </a:p>
        </p:txBody>
      </p:sp>
      <p:sp>
        <p:nvSpPr>
          <p:cNvPr id="4" name="Rectangle 3"/>
          <p:cNvSpPr/>
          <p:nvPr/>
        </p:nvSpPr>
        <p:spPr>
          <a:xfrm>
            <a:off x="3283983" y="4528437"/>
            <a:ext cx="461810" cy="339953"/>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1733457" y="4994122"/>
            <a:ext cx="925157" cy="323263"/>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3325806" y="5128291"/>
            <a:ext cx="925157" cy="673368"/>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1874699" y="5575744"/>
            <a:ext cx="1527943" cy="235536"/>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p:cNvSpPr/>
          <p:nvPr/>
        </p:nvSpPr>
        <p:spPr>
          <a:xfrm>
            <a:off x="2969695" y="5131373"/>
            <a:ext cx="614210" cy="179599"/>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p:cNvSpPr/>
          <p:nvPr/>
        </p:nvSpPr>
        <p:spPr>
          <a:xfrm>
            <a:off x="4628252" y="4748032"/>
            <a:ext cx="654948" cy="572529"/>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a:off x="6730301" y="5102891"/>
            <a:ext cx="654948" cy="21767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p:cNvSpPr/>
          <p:nvPr/>
        </p:nvSpPr>
        <p:spPr>
          <a:xfrm>
            <a:off x="5199950" y="5575744"/>
            <a:ext cx="1899349" cy="421092"/>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TextBox 23"/>
          <p:cNvSpPr txBox="1"/>
          <p:nvPr/>
        </p:nvSpPr>
        <p:spPr>
          <a:xfrm>
            <a:off x="5971476" y="5936648"/>
            <a:ext cx="3073565" cy="646331"/>
          </a:xfrm>
          <a:prstGeom prst="rect">
            <a:avLst/>
          </a:prstGeom>
          <a:noFill/>
        </p:spPr>
        <p:txBody>
          <a:bodyPr wrap="none" rtlCol="0">
            <a:spAutoFit/>
          </a:bodyPr>
          <a:lstStyle/>
          <a:p>
            <a:r>
              <a:rPr lang="en-US" dirty="0"/>
              <a:t>Nodes = unique splice patterns</a:t>
            </a:r>
          </a:p>
          <a:p>
            <a:r>
              <a:rPr lang="en-US" dirty="0"/>
              <a:t>Edges = compatible patterns</a:t>
            </a:r>
          </a:p>
        </p:txBody>
      </p:sp>
      <p:sp>
        <p:nvSpPr>
          <p:cNvPr id="25" name="Rectangle 24"/>
          <p:cNvSpPr/>
          <p:nvPr/>
        </p:nvSpPr>
        <p:spPr>
          <a:xfrm>
            <a:off x="152128" y="935494"/>
            <a:ext cx="8750091" cy="2781137"/>
          </a:xfrm>
          <a:prstGeom prst="rect">
            <a:avLst/>
          </a:prstGeom>
          <a:solidFill>
            <a:srgbClr val="FFFFFF">
              <a:alpha val="7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64811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hidden"/>
                                      </p:to>
                                    </p:set>
                                  </p:childTnLst>
                                </p:cTn>
                              </p:par>
                              <p:par>
                                <p:cTn id="17" presetID="1" presetClass="exit"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hidden"/>
                                      </p:to>
                                    </p:set>
                                  </p:childTnLst>
                                </p:cTn>
                              </p:par>
                              <p:par>
                                <p:cTn id="19" presetID="1" presetClass="exit" presetSubtype="0" fill="hold" grpId="0" nodeType="withEffect">
                                  <p:stCondLst>
                                    <p:cond delay="0"/>
                                  </p:stCondLst>
                                  <p:childTnLst>
                                    <p:set>
                                      <p:cBhvr>
                                        <p:cTn id="20" dur="1" fill="hold">
                                          <p:stCondLst>
                                            <p:cond delay="0"/>
                                          </p:stCondLst>
                                        </p:cTn>
                                        <p:tgtEl>
                                          <p:spTgt spid="2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P spid="19" grpId="0" animBg="1"/>
      <p:bldP spid="20" grpId="0" animBg="1"/>
      <p:bldP spid="21" grpId="0" animBg="1"/>
      <p:bldP spid="22" grpId="0" animBg="1"/>
      <p:bldP spid="23"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2-10-21 at 6.27.0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59684"/>
            <a:ext cx="9144000" cy="2902472"/>
          </a:xfrm>
          <a:prstGeom prst="rect">
            <a:avLst/>
          </a:prstGeom>
        </p:spPr>
      </p:pic>
      <p:pic>
        <p:nvPicPr>
          <p:cNvPr id="6" name="Picture 5" descr="Screen Shot 2012-10-21 at 6.27.23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4105283"/>
            <a:ext cx="9144000" cy="2222851"/>
          </a:xfrm>
          <a:prstGeom prst="rect">
            <a:avLst/>
          </a:prstGeom>
        </p:spPr>
      </p:pic>
      <p:sp>
        <p:nvSpPr>
          <p:cNvPr id="7" name="TextBox 6"/>
          <p:cNvSpPr txBox="1"/>
          <p:nvPr/>
        </p:nvSpPr>
        <p:spPr>
          <a:xfrm>
            <a:off x="91653" y="6449386"/>
            <a:ext cx="5429341" cy="369332"/>
          </a:xfrm>
          <a:prstGeom prst="rect">
            <a:avLst/>
          </a:prstGeom>
          <a:noFill/>
        </p:spPr>
        <p:txBody>
          <a:bodyPr wrap="none" rtlCol="0">
            <a:spAutoFit/>
          </a:bodyPr>
          <a:lstStyle/>
          <a:p>
            <a:r>
              <a:rPr lang="en-US" dirty="0"/>
              <a:t>From Martin &amp; Wang. Nature Reviews in Genetics. 2011</a:t>
            </a:r>
          </a:p>
        </p:txBody>
      </p:sp>
      <p:grpSp>
        <p:nvGrpSpPr>
          <p:cNvPr id="14" name="Group 13"/>
          <p:cNvGrpSpPr/>
          <p:nvPr/>
        </p:nvGrpSpPr>
        <p:grpSpPr>
          <a:xfrm>
            <a:off x="1508798" y="4816161"/>
            <a:ext cx="301761" cy="427545"/>
            <a:chOff x="1508798" y="4816161"/>
            <a:chExt cx="301761" cy="427545"/>
          </a:xfrm>
        </p:grpSpPr>
        <p:cxnSp>
          <p:nvCxnSpPr>
            <p:cNvPr id="4" name="Straight Arrow Connector 3"/>
            <p:cNvCxnSpPr/>
            <p:nvPr/>
          </p:nvCxnSpPr>
          <p:spPr>
            <a:xfrm>
              <a:off x="1672261" y="4816161"/>
              <a:ext cx="0" cy="42754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1" name="&quot;No&quot; Symbol 10"/>
            <p:cNvSpPr/>
            <p:nvPr/>
          </p:nvSpPr>
          <p:spPr>
            <a:xfrm>
              <a:off x="1508798" y="4879035"/>
              <a:ext cx="301761" cy="238922"/>
            </a:xfrm>
            <a:prstGeom prst="noSmoking">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grpSp>
      <p:grpSp>
        <p:nvGrpSpPr>
          <p:cNvPr id="15" name="Group 14"/>
          <p:cNvGrpSpPr/>
          <p:nvPr/>
        </p:nvGrpSpPr>
        <p:grpSpPr>
          <a:xfrm>
            <a:off x="4452500" y="4754788"/>
            <a:ext cx="301761" cy="941612"/>
            <a:chOff x="4452500" y="4754788"/>
            <a:chExt cx="301761" cy="941612"/>
          </a:xfrm>
        </p:grpSpPr>
        <p:cxnSp>
          <p:nvCxnSpPr>
            <p:cNvPr id="8" name="Straight Arrow Connector 7"/>
            <p:cNvCxnSpPr/>
            <p:nvPr/>
          </p:nvCxnSpPr>
          <p:spPr>
            <a:xfrm>
              <a:off x="4603381" y="4754788"/>
              <a:ext cx="0" cy="94161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2" name="&quot;No&quot; Symbol 11"/>
            <p:cNvSpPr/>
            <p:nvPr/>
          </p:nvSpPr>
          <p:spPr>
            <a:xfrm>
              <a:off x="4452500" y="5155681"/>
              <a:ext cx="301761" cy="238922"/>
            </a:xfrm>
            <a:prstGeom prst="noSmoking">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grpSp>
      <p:sp>
        <p:nvSpPr>
          <p:cNvPr id="13" name="TextBox 12"/>
          <p:cNvSpPr txBox="1"/>
          <p:nvPr/>
        </p:nvSpPr>
        <p:spPr>
          <a:xfrm>
            <a:off x="152128" y="4044808"/>
            <a:ext cx="6048802" cy="369332"/>
          </a:xfrm>
          <a:prstGeom prst="rect">
            <a:avLst/>
          </a:prstGeom>
          <a:solidFill>
            <a:srgbClr val="FFFFFF"/>
          </a:solidFill>
        </p:spPr>
        <p:txBody>
          <a:bodyPr wrap="none" rtlCol="0">
            <a:spAutoFit/>
          </a:bodyPr>
          <a:lstStyle/>
          <a:p>
            <a:r>
              <a:rPr lang="en-US" b="1" dirty="0"/>
              <a:t>Construct graph from unique splice patterns of aligned reads.</a:t>
            </a:r>
          </a:p>
        </p:txBody>
      </p:sp>
      <p:sp>
        <p:nvSpPr>
          <p:cNvPr id="3" name="TextBox 2"/>
          <p:cNvSpPr txBox="1"/>
          <p:nvPr/>
        </p:nvSpPr>
        <p:spPr>
          <a:xfrm>
            <a:off x="5971476" y="5936648"/>
            <a:ext cx="3073565" cy="646331"/>
          </a:xfrm>
          <a:prstGeom prst="rect">
            <a:avLst/>
          </a:prstGeom>
          <a:noFill/>
        </p:spPr>
        <p:txBody>
          <a:bodyPr wrap="none" rtlCol="0">
            <a:spAutoFit/>
          </a:bodyPr>
          <a:lstStyle/>
          <a:p>
            <a:r>
              <a:rPr lang="en-US" dirty="0"/>
              <a:t>Nodes = unique splice patterns</a:t>
            </a:r>
          </a:p>
          <a:p>
            <a:r>
              <a:rPr lang="en-US" dirty="0"/>
              <a:t>Edges = compatible patterns</a:t>
            </a:r>
          </a:p>
        </p:txBody>
      </p:sp>
      <p:sp>
        <p:nvSpPr>
          <p:cNvPr id="17" name="Title 1"/>
          <p:cNvSpPr>
            <a:spLocks noGrp="1"/>
          </p:cNvSpPr>
          <p:nvPr>
            <p:ph type="title"/>
          </p:nvPr>
        </p:nvSpPr>
        <p:spPr>
          <a:xfrm>
            <a:off x="496479" y="-183316"/>
            <a:ext cx="8229600" cy="1143000"/>
          </a:xfrm>
        </p:spPr>
        <p:txBody>
          <a:bodyPr>
            <a:normAutofit/>
          </a:bodyPr>
          <a:lstStyle/>
          <a:p>
            <a:r>
              <a:rPr lang="en-US" sz="3600" dirty="0"/>
              <a:t>Genome-Guided Transcript Reconstruction</a:t>
            </a:r>
          </a:p>
        </p:txBody>
      </p:sp>
      <p:sp>
        <p:nvSpPr>
          <p:cNvPr id="18" name="TextBox 17"/>
          <p:cNvSpPr txBox="1"/>
          <p:nvPr/>
        </p:nvSpPr>
        <p:spPr>
          <a:xfrm>
            <a:off x="152128" y="935494"/>
            <a:ext cx="3313865" cy="369332"/>
          </a:xfrm>
          <a:prstGeom prst="rect">
            <a:avLst/>
          </a:prstGeom>
          <a:solidFill>
            <a:srgbClr val="FFFFFF"/>
          </a:solidFill>
        </p:spPr>
        <p:txBody>
          <a:bodyPr wrap="none" rtlCol="0">
            <a:spAutoFit/>
          </a:bodyPr>
          <a:lstStyle/>
          <a:p>
            <a:r>
              <a:rPr lang="en-US" b="1" dirty="0"/>
              <a:t>Splice-align reads to the genome</a:t>
            </a:r>
          </a:p>
        </p:txBody>
      </p:sp>
      <p:sp>
        <p:nvSpPr>
          <p:cNvPr id="16" name="Rectangle 15"/>
          <p:cNvSpPr/>
          <p:nvPr/>
        </p:nvSpPr>
        <p:spPr>
          <a:xfrm>
            <a:off x="152128" y="935494"/>
            <a:ext cx="8750091" cy="2781137"/>
          </a:xfrm>
          <a:prstGeom prst="rect">
            <a:avLst/>
          </a:prstGeom>
          <a:solidFill>
            <a:srgbClr val="FFFFFF">
              <a:alpha val="7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83225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2-10-21 at 6.28.0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62285"/>
            <a:ext cx="9144000" cy="2214359"/>
          </a:xfrm>
          <a:prstGeom prst="rect">
            <a:avLst/>
          </a:prstGeom>
        </p:spPr>
      </p:pic>
      <p:sp>
        <p:nvSpPr>
          <p:cNvPr id="6" name="TextBox 5"/>
          <p:cNvSpPr txBox="1"/>
          <p:nvPr/>
        </p:nvSpPr>
        <p:spPr>
          <a:xfrm>
            <a:off x="91653" y="6449386"/>
            <a:ext cx="5429341" cy="369332"/>
          </a:xfrm>
          <a:prstGeom prst="rect">
            <a:avLst/>
          </a:prstGeom>
          <a:noFill/>
        </p:spPr>
        <p:txBody>
          <a:bodyPr wrap="none" rtlCol="0">
            <a:spAutoFit/>
          </a:bodyPr>
          <a:lstStyle/>
          <a:p>
            <a:r>
              <a:rPr lang="en-US" dirty="0"/>
              <a:t>From Martin &amp; Wang. Nature Reviews in Genetics. 2011</a:t>
            </a:r>
          </a:p>
        </p:txBody>
      </p:sp>
      <p:sp>
        <p:nvSpPr>
          <p:cNvPr id="8" name="Title 1"/>
          <p:cNvSpPr>
            <a:spLocks noGrp="1"/>
          </p:cNvSpPr>
          <p:nvPr>
            <p:ph type="title"/>
          </p:nvPr>
        </p:nvSpPr>
        <p:spPr>
          <a:xfrm>
            <a:off x="496479" y="-183316"/>
            <a:ext cx="8229600" cy="1143000"/>
          </a:xfrm>
        </p:spPr>
        <p:txBody>
          <a:bodyPr>
            <a:normAutofit/>
          </a:bodyPr>
          <a:lstStyle/>
          <a:p>
            <a:r>
              <a:rPr lang="en-US" sz="3600" dirty="0"/>
              <a:t>Genome-Guided Transcript Reconstruction</a:t>
            </a:r>
          </a:p>
        </p:txBody>
      </p:sp>
      <p:sp>
        <p:nvSpPr>
          <p:cNvPr id="3" name="TextBox 2"/>
          <p:cNvSpPr txBox="1"/>
          <p:nvPr/>
        </p:nvSpPr>
        <p:spPr>
          <a:xfrm>
            <a:off x="99528" y="1473386"/>
            <a:ext cx="6468650" cy="369332"/>
          </a:xfrm>
          <a:prstGeom prst="rect">
            <a:avLst/>
          </a:prstGeom>
          <a:solidFill>
            <a:srgbClr val="FFFFFF"/>
          </a:solidFill>
        </p:spPr>
        <p:txBody>
          <a:bodyPr wrap="none" rtlCol="0">
            <a:spAutoFit/>
          </a:bodyPr>
          <a:lstStyle/>
          <a:p>
            <a:r>
              <a:rPr lang="en-US" b="1" dirty="0"/>
              <a:t>Traverse paths through the graph to assemble transcript isoforms</a:t>
            </a:r>
          </a:p>
        </p:txBody>
      </p:sp>
    </p:spTree>
    <p:extLst>
      <p:ext uri="{BB962C8B-B14F-4D97-AF65-F5344CB8AC3E}">
        <p14:creationId xmlns:p14="http://schemas.microsoft.com/office/powerpoint/2010/main" val="3125378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900" decel="100000" fill="hold"/>
                                        <p:tgtEl>
                                          <p:spTgt spid="5"/>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5"/>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2-10-21 at 6.28.30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378772"/>
            <a:ext cx="9144000" cy="1290918"/>
          </a:xfrm>
          <a:prstGeom prst="rect">
            <a:avLst/>
          </a:prstGeom>
        </p:spPr>
      </p:pic>
      <p:pic>
        <p:nvPicPr>
          <p:cNvPr id="5" name="Picture 4" descr="Screen Shot 2012-10-21 at 6.28.01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462285"/>
            <a:ext cx="9144000" cy="2214359"/>
          </a:xfrm>
          <a:prstGeom prst="rect">
            <a:avLst/>
          </a:prstGeom>
        </p:spPr>
      </p:pic>
      <p:sp>
        <p:nvSpPr>
          <p:cNvPr id="6" name="TextBox 5"/>
          <p:cNvSpPr txBox="1"/>
          <p:nvPr/>
        </p:nvSpPr>
        <p:spPr>
          <a:xfrm>
            <a:off x="91653" y="6449386"/>
            <a:ext cx="5429341" cy="369332"/>
          </a:xfrm>
          <a:prstGeom prst="rect">
            <a:avLst/>
          </a:prstGeom>
          <a:noFill/>
        </p:spPr>
        <p:txBody>
          <a:bodyPr wrap="none" rtlCol="0">
            <a:spAutoFit/>
          </a:bodyPr>
          <a:lstStyle/>
          <a:p>
            <a:r>
              <a:rPr lang="en-US" dirty="0"/>
              <a:t>From Martin &amp; Wang. Nature Reviews in Genetics. 2011</a:t>
            </a:r>
          </a:p>
        </p:txBody>
      </p:sp>
      <p:sp>
        <p:nvSpPr>
          <p:cNvPr id="8" name="Title 1"/>
          <p:cNvSpPr>
            <a:spLocks noGrp="1"/>
          </p:cNvSpPr>
          <p:nvPr>
            <p:ph type="title"/>
          </p:nvPr>
        </p:nvSpPr>
        <p:spPr>
          <a:xfrm>
            <a:off x="496479" y="-183316"/>
            <a:ext cx="8229600" cy="1143000"/>
          </a:xfrm>
        </p:spPr>
        <p:txBody>
          <a:bodyPr>
            <a:normAutofit/>
          </a:bodyPr>
          <a:lstStyle/>
          <a:p>
            <a:r>
              <a:rPr lang="en-US" sz="3600" dirty="0"/>
              <a:t>Genome-Guided Transcript Reconstruction</a:t>
            </a:r>
          </a:p>
        </p:txBody>
      </p:sp>
      <p:sp>
        <p:nvSpPr>
          <p:cNvPr id="3" name="TextBox 2"/>
          <p:cNvSpPr txBox="1"/>
          <p:nvPr/>
        </p:nvSpPr>
        <p:spPr>
          <a:xfrm>
            <a:off x="99528" y="1473386"/>
            <a:ext cx="6468650" cy="369332"/>
          </a:xfrm>
          <a:prstGeom prst="rect">
            <a:avLst/>
          </a:prstGeom>
          <a:solidFill>
            <a:srgbClr val="FFFFFF"/>
          </a:solidFill>
        </p:spPr>
        <p:txBody>
          <a:bodyPr wrap="none" rtlCol="0">
            <a:spAutoFit/>
          </a:bodyPr>
          <a:lstStyle/>
          <a:p>
            <a:r>
              <a:rPr lang="en-US" b="1" dirty="0"/>
              <a:t>Traverse paths through the graph to assemble transcript isoforms</a:t>
            </a:r>
          </a:p>
        </p:txBody>
      </p:sp>
      <p:sp>
        <p:nvSpPr>
          <p:cNvPr id="9" name="TextBox 8"/>
          <p:cNvSpPr txBox="1"/>
          <p:nvPr/>
        </p:nvSpPr>
        <p:spPr>
          <a:xfrm>
            <a:off x="144262" y="4304798"/>
            <a:ext cx="2454518" cy="369332"/>
          </a:xfrm>
          <a:prstGeom prst="rect">
            <a:avLst/>
          </a:prstGeom>
          <a:solidFill>
            <a:srgbClr val="FFFFFF"/>
          </a:solidFill>
        </p:spPr>
        <p:txBody>
          <a:bodyPr wrap="none" rtlCol="0">
            <a:spAutoFit/>
          </a:bodyPr>
          <a:lstStyle/>
          <a:p>
            <a:r>
              <a:rPr lang="en-US" b="1" dirty="0"/>
              <a:t>Reconstructed isoforms</a:t>
            </a:r>
          </a:p>
        </p:txBody>
      </p:sp>
    </p:spTree>
    <p:extLst>
      <p:ext uri="{BB962C8B-B14F-4D97-AF65-F5344CB8AC3E}">
        <p14:creationId xmlns:p14="http://schemas.microsoft.com/office/powerpoint/2010/main" val="301074653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17489" y="2692640"/>
            <a:ext cx="8573681" cy="461665"/>
          </a:xfrm>
          <a:prstGeom prst="rect">
            <a:avLst/>
          </a:prstGeom>
          <a:noFill/>
        </p:spPr>
        <p:txBody>
          <a:bodyPr wrap="none" rtlCol="0">
            <a:spAutoFit/>
          </a:bodyPr>
          <a:lstStyle/>
          <a:p>
            <a:r>
              <a:rPr lang="en-US" sz="2400" dirty="0"/>
              <a:t>What if you don’t have a high quality reference genome sequence?</a:t>
            </a:r>
          </a:p>
        </p:txBody>
      </p:sp>
    </p:spTree>
    <p:extLst>
      <p:ext uri="{BB962C8B-B14F-4D97-AF65-F5344CB8AC3E}">
        <p14:creationId xmlns:p14="http://schemas.microsoft.com/office/powerpoint/2010/main" val="211461747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p:cNvGrpSpPr/>
          <p:nvPr/>
        </p:nvGrpSpPr>
        <p:grpSpPr>
          <a:xfrm>
            <a:off x="543459" y="1207453"/>
            <a:ext cx="3560568" cy="223308"/>
            <a:chOff x="543459" y="1207453"/>
            <a:chExt cx="3560568" cy="223308"/>
          </a:xfrm>
        </p:grpSpPr>
        <p:sp>
          <p:nvSpPr>
            <p:cNvPr id="7" name="Rectangle 6"/>
            <p:cNvSpPr/>
            <p:nvPr/>
          </p:nvSpPr>
          <p:spPr>
            <a:xfrm>
              <a:off x="543459" y="1207453"/>
              <a:ext cx="1984921"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2541230" y="1207453"/>
              <a:ext cx="1562797" cy="223308"/>
            </a:xfrm>
            <a:prstGeom prst="rect">
              <a:avLst/>
            </a:prstGeom>
            <a:solidFill>
              <a:srgbClr val="66006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3" name="Group 32"/>
          <p:cNvGrpSpPr/>
          <p:nvPr/>
        </p:nvGrpSpPr>
        <p:grpSpPr>
          <a:xfrm>
            <a:off x="586589" y="2253596"/>
            <a:ext cx="3573419" cy="223308"/>
            <a:chOff x="586589" y="2253596"/>
            <a:chExt cx="3573419" cy="223308"/>
          </a:xfrm>
        </p:grpSpPr>
        <p:sp>
          <p:nvSpPr>
            <p:cNvPr id="11" name="Rectangle 10"/>
            <p:cNvSpPr/>
            <p:nvPr/>
          </p:nvSpPr>
          <p:spPr>
            <a:xfrm flipH="1">
              <a:off x="2175087" y="2253596"/>
              <a:ext cx="1984921" cy="223308"/>
            </a:xfrm>
            <a:prstGeom prst="rect">
              <a:avLst/>
            </a:prstGeom>
            <a:solidFill>
              <a:srgbClr val="948A5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flipH="1">
              <a:off x="586589" y="2253596"/>
              <a:ext cx="1575647" cy="223308"/>
            </a:xfrm>
            <a:prstGeom prst="rect">
              <a:avLst/>
            </a:prstGeom>
            <a:solidFill>
              <a:srgbClr val="66006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1" name="Group 30"/>
          <p:cNvGrpSpPr/>
          <p:nvPr/>
        </p:nvGrpSpPr>
        <p:grpSpPr>
          <a:xfrm>
            <a:off x="5169362" y="1727265"/>
            <a:ext cx="3560568" cy="228894"/>
            <a:chOff x="5169362" y="1727265"/>
            <a:chExt cx="3560568" cy="228894"/>
          </a:xfrm>
        </p:grpSpPr>
        <p:sp>
          <p:nvSpPr>
            <p:cNvPr id="17" name="Rectangle 16"/>
            <p:cNvSpPr/>
            <p:nvPr/>
          </p:nvSpPr>
          <p:spPr>
            <a:xfrm>
              <a:off x="5169362" y="1727265"/>
              <a:ext cx="1562516"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6731879" y="1727265"/>
              <a:ext cx="1567816" cy="228894"/>
            </a:xfrm>
            <a:prstGeom prst="rect">
              <a:avLst/>
            </a:prstGeom>
            <a:solidFill>
              <a:srgbClr val="66006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8299695" y="1732851"/>
              <a:ext cx="430235" cy="223308"/>
            </a:xfrm>
            <a:prstGeom prst="rect">
              <a:avLst/>
            </a:prstGeom>
            <a:solidFill>
              <a:schemeClr val="bg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9" name="Group 28"/>
          <p:cNvGrpSpPr/>
          <p:nvPr/>
        </p:nvGrpSpPr>
        <p:grpSpPr>
          <a:xfrm>
            <a:off x="4683145" y="1180637"/>
            <a:ext cx="3616550" cy="223308"/>
            <a:chOff x="4683145" y="1180637"/>
            <a:chExt cx="3616550" cy="223308"/>
          </a:xfrm>
        </p:grpSpPr>
        <p:sp>
          <p:nvSpPr>
            <p:cNvPr id="23" name="Rectangle 22"/>
            <p:cNvSpPr/>
            <p:nvPr/>
          </p:nvSpPr>
          <p:spPr>
            <a:xfrm>
              <a:off x="4683145" y="1180637"/>
              <a:ext cx="1984921"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p:cNvSpPr/>
            <p:nvPr/>
          </p:nvSpPr>
          <p:spPr>
            <a:xfrm>
              <a:off x="6680917" y="1180637"/>
              <a:ext cx="1618778" cy="223308"/>
            </a:xfrm>
            <a:prstGeom prst="rect">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0" name="Group 29"/>
          <p:cNvGrpSpPr/>
          <p:nvPr/>
        </p:nvGrpSpPr>
        <p:grpSpPr>
          <a:xfrm>
            <a:off x="236926" y="1727265"/>
            <a:ext cx="3616549" cy="223308"/>
            <a:chOff x="236926" y="1727265"/>
            <a:chExt cx="3616549" cy="223308"/>
          </a:xfrm>
        </p:grpSpPr>
        <p:sp>
          <p:nvSpPr>
            <p:cNvPr id="20" name="Rectangle 19"/>
            <p:cNvSpPr/>
            <p:nvPr/>
          </p:nvSpPr>
          <p:spPr>
            <a:xfrm flipH="1">
              <a:off x="1128941" y="1727265"/>
              <a:ext cx="1984921" cy="223308"/>
            </a:xfrm>
            <a:prstGeom prst="rect">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p:cNvSpPr/>
            <p:nvPr/>
          </p:nvSpPr>
          <p:spPr>
            <a:xfrm flipH="1">
              <a:off x="3113860" y="1727265"/>
              <a:ext cx="739615" cy="223308"/>
            </a:xfrm>
            <a:prstGeom prst="rect">
              <a:avLst/>
            </a:prstGeom>
            <a:solidFill>
              <a:srgbClr val="948A5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flipH="1">
              <a:off x="236926" y="1727265"/>
              <a:ext cx="892014"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2" name="Group 31"/>
          <p:cNvGrpSpPr/>
          <p:nvPr/>
        </p:nvGrpSpPr>
        <p:grpSpPr>
          <a:xfrm>
            <a:off x="4683145" y="2364055"/>
            <a:ext cx="3641685" cy="224503"/>
            <a:chOff x="4683145" y="2364055"/>
            <a:chExt cx="3641685" cy="224503"/>
          </a:xfrm>
        </p:grpSpPr>
        <p:sp>
          <p:nvSpPr>
            <p:cNvPr id="9" name="Rectangle 8"/>
            <p:cNvSpPr/>
            <p:nvPr/>
          </p:nvSpPr>
          <p:spPr>
            <a:xfrm flipH="1">
              <a:off x="6121049" y="2364055"/>
              <a:ext cx="2203781" cy="223308"/>
            </a:xfrm>
            <a:prstGeom prst="rect">
              <a:avLst/>
            </a:prstGeom>
            <a:solidFill>
              <a:srgbClr val="948A5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flipH="1">
              <a:off x="4683145" y="2365250"/>
              <a:ext cx="1437903" cy="223308"/>
            </a:xfrm>
            <a:prstGeom prst="rect">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 name="TextBox 1"/>
          <p:cNvSpPr txBox="1"/>
          <p:nvPr/>
        </p:nvSpPr>
        <p:spPr>
          <a:xfrm>
            <a:off x="1020834" y="298172"/>
            <a:ext cx="7483840" cy="461665"/>
          </a:xfrm>
          <a:prstGeom prst="rect">
            <a:avLst/>
          </a:prstGeom>
          <a:noFill/>
        </p:spPr>
        <p:txBody>
          <a:bodyPr wrap="none" rtlCol="0">
            <a:spAutoFit/>
          </a:bodyPr>
          <a:lstStyle/>
          <a:p>
            <a:r>
              <a:rPr lang="en-US" sz="2400" b="1" dirty="0"/>
              <a:t>Read Overlap Graph:    Reads as nodes, overlaps as edges</a:t>
            </a:r>
          </a:p>
        </p:txBody>
      </p:sp>
    </p:spTree>
    <p:extLst>
      <p:ext uri="{BB962C8B-B14F-4D97-AF65-F5344CB8AC3E}">
        <p14:creationId xmlns:p14="http://schemas.microsoft.com/office/powerpoint/2010/main" val="3714398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8.40862E-7 4.83461E-6 L -0.34329 0.50381 " pathEditMode="relative" rAng="0" ptsTypes="AA">
                                      <p:cBhvr>
                                        <p:cTn id="6" dur="2000" fill="hold"/>
                                        <p:tgtEl>
                                          <p:spTgt spid="29"/>
                                        </p:tgtEl>
                                        <p:attrNameLst>
                                          <p:attrName>ppt_x</p:attrName>
                                          <p:attrName>ppt_y</p:attrName>
                                        </p:attrNameLst>
                                      </p:cBhvr>
                                      <p:rCtr x="-17165" y="25191"/>
                                    </p:animMotion>
                                  </p:childTnLst>
                                </p:cTn>
                              </p:par>
                              <p:par>
                                <p:cTn id="7" presetID="0" presetClass="path" presetSubtype="0" accel="50000" decel="50000" fill="hold" nodeType="withEffect">
                                  <p:stCondLst>
                                    <p:cond delay="0"/>
                                  </p:stCondLst>
                                  <p:childTnLst>
                                    <p:animMotion origin="layout" path="M 6.07744E-8 -3.52002E-6 L 0.26689 0.47165 " pathEditMode="relative" rAng="0" ptsTypes="AA">
                                      <p:cBhvr>
                                        <p:cTn id="8" dur="2000" fill="hold"/>
                                        <p:tgtEl>
                                          <p:spTgt spid="30"/>
                                        </p:tgtEl>
                                        <p:attrNameLst>
                                          <p:attrName>ppt_x</p:attrName>
                                          <p:attrName>ppt_y</p:attrName>
                                        </p:attrNameLst>
                                      </p:cBhvr>
                                      <p:rCtr x="13336" y="23583"/>
                                    </p:animMotion>
                                  </p:childTnLst>
                                </p:cTn>
                              </p:par>
                              <p:par>
                                <p:cTn id="9" presetID="0" presetClass="path" presetSubtype="0" accel="50000" decel="50000" fill="hold" nodeType="withEffect">
                                  <p:stCondLst>
                                    <p:cond delay="0"/>
                                  </p:stCondLst>
                                  <p:childTnLst>
                                    <p:animMotion origin="layout" path="M 1.7694E-6 2.46008E-6 L -0.0639 0.43045 " pathEditMode="relative" rAng="0" ptsTypes="AA">
                                      <p:cBhvr>
                                        <p:cTn id="10" dur="2000" fill="hold"/>
                                        <p:tgtEl>
                                          <p:spTgt spid="32"/>
                                        </p:tgtEl>
                                        <p:attrNameLst>
                                          <p:attrName>ppt_x</p:attrName>
                                          <p:attrName>ppt_y</p:attrName>
                                        </p:attrNameLst>
                                      </p:cBhvr>
                                      <p:rCtr x="-3195" y="21523"/>
                                    </p:animMotion>
                                  </p:childTnLst>
                                </p:cTn>
                              </p:par>
                            </p:childTnLst>
                          </p:cTn>
                        </p:par>
                        <p:par>
                          <p:cTn id="11" fill="hold">
                            <p:stCondLst>
                              <p:cond delay="2000"/>
                            </p:stCondLst>
                            <p:childTnLst>
                              <p:par>
                                <p:cTn id="12" presetID="0" presetClass="path" presetSubtype="0" accel="50000" decel="50000" fill="hold" nodeType="afterEffect">
                                  <p:stCondLst>
                                    <p:cond delay="0"/>
                                  </p:stCondLst>
                                  <p:childTnLst>
                                    <p:animMotion origin="layout" path="M 2.84077E-6 3.40662E-6 L 0.10748 0.03679 " pathEditMode="relative" rAng="0" ptsTypes="AA">
                                      <p:cBhvr>
                                        <p:cTn id="13" dur="2000" fill="hold"/>
                                        <p:tgtEl>
                                          <p:spTgt spid="28"/>
                                        </p:tgtEl>
                                        <p:attrNameLst>
                                          <p:attrName>ppt_x</p:attrName>
                                          <p:attrName>ppt_y</p:attrName>
                                        </p:attrNameLst>
                                      </p:cBhvr>
                                      <p:rCtr x="5366" y="1828"/>
                                    </p:animMotion>
                                  </p:childTnLst>
                                </p:cTn>
                              </p:par>
                              <p:par>
                                <p:cTn id="14" presetID="0" presetClass="path" presetSubtype="0" accel="50000" decel="50000" fill="hold" nodeType="withEffect">
                                  <p:stCondLst>
                                    <p:cond delay="0"/>
                                  </p:stCondLst>
                                  <p:childTnLst>
                                    <p:animMotion origin="layout" path="M -0.06355 -0.00787 L -0.3485 0.00533 " pathEditMode="relative" rAng="0" ptsTypes="AA">
                                      <p:cBhvr>
                                        <p:cTn id="15" dur="2000" fill="hold"/>
                                        <p:tgtEl>
                                          <p:spTgt spid="31"/>
                                        </p:tgtEl>
                                        <p:attrNameLst>
                                          <p:attrName>ppt_x</p:attrName>
                                          <p:attrName>ppt_y</p:attrName>
                                        </p:attrNameLst>
                                      </p:cBhvr>
                                      <p:rCtr x="-14256" y="648"/>
                                    </p:animMotion>
                                  </p:childTnLst>
                                </p:cTn>
                              </p:par>
                              <p:par>
                                <p:cTn id="16" presetID="0" presetClass="path" presetSubtype="0" accel="50000" decel="50000" fill="hold" nodeType="withEffect">
                                  <p:stCondLst>
                                    <p:cond delay="0"/>
                                  </p:stCondLst>
                                  <p:childTnLst>
                                    <p:animMotion origin="layout" path="M -3.67946E-6 2.73443E-6 L 0.32211 -0.02524 " pathEditMode="relative" rAng="0" ptsTypes="AA">
                                      <p:cBhvr>
                                        <p:cTn id="17" dur="2000" fill="hold"/>
                                        <p:tgtEl>
                                          <p:spTgt spid="33"/>
                                        </p:tgtEl>
                                        <p:attrNameLst>
                                          <p:attrName>ppt_x</p:attrName>
                                          <p:attrName>ppt_y</p:attrName>
                                        </p:attrNameLst>
                                      </p:cBhvr>
                                      <p:rCtr x="16097" y="-127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1559459" y="1464441"/>
            <a:ext cx="5547707" cy="866040"/>
            <a:chOff x="573341" y="3317147"/>
            <a:chExt cx="5547707" cy="866040"/>
          </a:xfrm>
        </p:grpSpPr>
        <p:grpSp>
          <p:nvGrpSpPr>
            <p:cNvPr id="26" name="Group 25"/>
            <p:cNvGrpSpPr/>
            <p:nvPr/>
          </p:nvGrpSpPr>
          <p:grpSpPr>
            <a:xfrm>
              <a:off x="573341" y="3317147"/>
              <a:ext cx="3545627" cy="223308"/>
              <a:chOff x="543459" y="1192512"/>
              <a:chExt cx="3545627" cy="223308"/>
            </a:xfrm>
          </p:grpSpPr>
          <p:sp>
            <p:nvSpPr>
              <p:cNvPr id="27" name="Rectangle 26"/>
              <p:cNvSpPr/>
              <p:nvPr/>
            </p:nvSpPr>
            <p:spPr>
              <a:xfrm>
                <a:off x="543459" y="1192512"/>
                <a:ext cx="1984921"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Rectangle 33"/>
              <p:cNvSpPr/>
              <p:nvPr/>
            </p:nvSpPr>
            <p:spPr>
              <a:xfrm>
                <a:off x="2526289" y="1192512"/>
                <a:ext cx="1562797" cy="223308"/>
              </a:xfrm>
              <a:prstGeom prst="rect">
                <a:avLst/>
              </a:prstGeom>
              <a:solidFill>
                <a:srgbClr val="66006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5" name="Group 34"/>
            <p:cNvGrpSpPr/>
            <p:nvPr/>
          </p:nvGrpSpPr>
          <p:grpSpPr>
            <a:xfrm>
              <a:off x="960821" y="3611428"/>
              <a:ext cx="3560568" cy="228894"/>
              <a:chOff x="5169362" y="1727265"/>
              <a:chExt cx="3560568" cy="228894"/>
            </a:xfrm>
          </p:grpSpPr>
          <p:sp>
            <p:nvSpPr>
              <p:cNvPr id="36" name="Rectangle 35"/>
              <p:cNvSpPr/>
              <p:nvPr/>
            </p:nvSpPr>
            <p:spPr>
              <a:xfrm>
                <a:off x="5169362" y="1727265"/>
                <a:ext cx="1562516"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Rectangle 36"/>
              <p:cNvSpPr/>
              <p:nvPr/>
            </p:nvSpPr>
            <p:spPr>
              <a:xfrm>
                <a:off x="6731879" y="1727265"/>
                <a:ext cx="1567816" cy="228894"/>
              </a:xfrm>
              <a:prstGeom prst="rect">
                <a:avLst/>
              </a:prstGeom>
              <a:solidFill>
                <a:srgbClr val="66006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Rectangle 37"/>
              <p:cNvSpPr/>
              <p:nvPr/>
            </p:nvSpPr>
            <p:spPr>
              <a:xfrm>
                <a:off x="8299695" y="1732851"/>
                <a:ext cx="430235" cy="223308"/>
              </a:xfrm>
              <a:prstGeom prst="rect">
                <a:avLst/>
              </a:prstGeom>
              <a:solidFill>
                <a:schemeClr val="bg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9" name="Group 38"/>
            <p:cNvGrpSpPr/>
            <p:nvPr/>
          </p:nvGrpSpPr>
          <p:grpSpPr>
            <a:xfrm>
              <a:off x="2547629" y="3959879"/>
              <a:ext cx="3573419" cy="223308"/>
              <a:chOff x="586589" y="2253596"/>
              <a:chExt cx="3573419" cy="223308"/>
            </a:xfrm>
          </p:grpSpPr>
          <p:sp>
            <p:nvSpPr>
              <p:cNvPr id="40" name="Rectangle 39"/>
              <p:cNvSpPr/>
              <p:nvPr/>
            </p:nvSpPr>
            <p:spPr>
              <a:xfrm flipH="1">
                <a:off x="2175087" y="2253596"/>
                <a:ext cx="1984921" cy="223308"/>
              </a:xfrm>
              <a:prstGeom prst="rect">
                <a:avLst/>
              </a:prstGeom>
              <a:solidFill>
                <a:srgbClr val="948A5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Rectangle 40"/>
              <p:cNvSpPr/>
              <p:nvPr/>
            </p:nvSpPr>
            <p:spPr>
              <a:xfrm flipH="1">
                <a:off x="586589" y="2253596"/>
                <a:ext cx="1575647" cy="223308"/>
              </a:xfrm>
              <a:prstGeom prst="rect">
                <a:avLst/>
              </a:prstGeom>
              <a:solidFill>
                <a:srgbClr val="66006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nvGrpSpPr>
          <p:cNvPr id="13" name="Group 12"/>
          <p:cNvGrpSpPr/>
          <p:nvPr/>
        </p:nvGrpSpPr>
        <p:grpSpPr>
          <a:xfrm>
            <a:off x="1547699" y="4664097"/>
            <a:ext cx="6212351" cy="870040"/>
            <a:chOff x="1547699" y="4664097"/>
            <a:chExt cx="6212351" cy="870040"/>
          </a:xfrm>
        </p:grpSpPr>
        <p:grpSp>
          <p:nvGrpSpPr>
            <p:cNvPr id="42" name="Group 41"/>
            <p:cNvGrpSpPr/>
            <p:nvPr/>
          </p:nvGrpSpPr>
          <p:grpSpPr>
            <a:xfrm>
              <a:off x="1547699" y="4664097"/>
              <a:ext cx="3616550" cy="223308"/>
              <a:chOff x="4683145" y="1180637"/>
              <a:chExt cx="3616550" cy="223308"/>
            </a:xfrm>
          </p:grpSpPr>
          <p:sp>
            <p:nvSpPr>
              <p:cNvPr id="43" name="Rectangle 42"/>
              <p:cNvSpPr/>
              <p:nvPr/>
            </p:nvSpPr>
            <p:spPr>
              <a:xfrm>
                <a:off x="4683145" y="1180637"/>
                <a:ext cx="1984921"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Rectangle 43"/>
              <p:cNvSpPr/>
              <p:nvPr/>
            </p:nvSpPr>
            <p:spPr>
              <a:xfrm>
                <a:off x="6680917" y="1180637"/>
                <a:ext cx="1618778" cy="223308"/>
              </a:xfrm>
              <a:prstGeom prst="rect">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5" name="Group 44"/>
            <p:cNvGrpSpPr/>
            <p:nvPr/>
          </p:nvGrpSpPr>
          <p:grpSpPr>
            <a:xfrm>
              <a:off x="2668852" y="4986605"/>
              <a:ext cx="3616549" cy="223308"/>
              <a:chOff x="236926" y="1727265"/>
              <a:chExt cx="3616549" cy="223308"/>
            </a:xfrm>
          </p:grpSpPr>
          <p:sp>
            <p:nvSpPr>
              <p:cNvPr id="46" name="Rectangle 45"/>
              <p:cNvSpPr/>
              <p:nvPr/>
            </p:nvSpPr>
            <p:spPr>
              <a:xfrm flipH="1">
                <a:off x="1128941" y="1727265"/>
                <a:ext cx="1984921" cy="223308"/>
              </a:xfrm>
              <a:prstGeom prst="rect">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Rectangle 46"/>
              <p:cNvSpPr/>
              <p:nvPr/>
            </p:nvSpPr>
            <p:spPr>
              <a:xfrm flipH="1">
                <a:off x="3113860" y="1727265"/>
                <a:ext cx="739615" cy="223308"/>
              </a:xfrm>
              <a:prstGeom prst="rect">
                <a:avLst/>
              </a:prstGeom>
              <a:solidFill>
                <a:srgbClr val="948A5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Rectangle 47"/>
              <p:cNvSpPr/>
              <p:nvPr/>
            </p:nvSpPr>
            <p:spPr>
              <a:xfrm flipH="1">
                <a:off x="236926" y="1727265"/>
                <a:ext cx="892014"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9" name="Group 48"/>
            <p:cNvGrpSpPr/>
            <p:nvPr/>
          </p:nvGrpSpPr>
          <p:grpSpPr>
            <a:xfrm>
              <a:off x="4118365" y="5309634"/>
              <a:ext cx="3641685" cy="224503"/>
              <a:chOff x="4683145" y="2364055"/>
              <a:chExt cx="3641685" cy="224503"/>
            </a:xfrm>
          </p:grpSpPr>
          <p:sp>
            <p:nvSpPr>
              <p:cNvPr id="50" name="Rectangle 49"/>
              <p:cNvSpPr/>
              <p:nvPr/>
            </p:nvSpPr>
            <p:spPr>
              <a:xfrm flipH="1">
                <a:off x="6121049" y="2364055"/>
                <a:ext cx="2203781" cy="223308"/>
              </a:xfrm>
              <a:prstGeom prst="rect">
                <a:avLst/>
              </a:prstGeom>
              <a:solidFill>
                <a:srgbClr val="948A5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Rectangle 50"/>
              <p:cNvSpPr/>
              <p:nvPr/>
            </p:nvSpPr>
            <p:spPr>
              <a:xfrm flipH="1">
                <a:off x="4683145" y="2365250"/>
                <a:ext cx="1437903" cy="223308"/>
              </a:xfrm>
              <a:prstGeom prst="rect">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cxnSp>
        <p:nvCxnSpPr>
          <p:cNvPr id="16" name="Straight Arrow Connector 15"/>
          <p:cNvCxnSpPr/>
          <p:nvPr/>
        </p:nvCxnSpPr>
        <p:spPr>
          <a:xfrm>
            <a:off x="2098261" y="1568174"/>
            <a:ext cx="706782" cy="320261"/>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59" name="Straight Arrow Connector 58"/>
          <p:cNvCxnSpPr/>
          <p:nvPr/>
        </p:nvCxnSpPr>
        <p:spPr>
          <a:xfrm>
            <a:off x="5202877" y="1893682"/>
            <a:ext cx="706782" cy="320261"/>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60" name="Straight Arrow Connector 59"/>
          <p:cNvCxnSpPr/>
          <p:nvPr/>
        </p:nvCxnSpPr>
        <p:spPr>
          <a:xfrm>
            <a:off x="2581966" y="4790866"/>
            <a:ext cx="706782" cy="320261"/>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61" name="Straight Arrow Connector 60"/>
          <p:cNvCxnSpPr/>
          <p:nvPr/>
        </p:nvCxnSpPr>
        <p:spPr>
          <a:xfrm>
            <a:off x="5686582" y="5116374"/>
            <a:ext cx="706782" cy="320261"/>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62" name="TextBox 61"/>
          <p:cNvSpPr txBox="1"/>
          <p:nvPr/>
        </p:nvSpPr>
        <p:spPr>
          <a:xfrm>
            <a:off x="1020834" y="298172"/>
            <a:ext cx="7483840" cy="461665"/>
          </a:xfrm>
          <a:prstGeom prst="rect">
            <a:avLst/>
          </a:prstGeom>
          <a:noFill/>
        </p:spPr>
        <p:txBody>
          <a:bodyPr wrap="none" rtlCol="0">
            <a:spAutoFit/>
          </a:bodyPr>
          <a:lstStyle/>
          <a:p>
            <a:r>
              <a:rPr lang="en-US" sz="2400" b="1" dirty="0"/>
              <a:t>Read Overlap Graph:    Reads as nodes, overlaps as edges</a:t>
            </a:r>
          </a:p>
        </p:txBody>
      </p:sp>
      <p:sp>
        <p:nvSpPr>
          <p:cNvPr id="63" name="TextBox 62"/>
          <p:cNvSpPr txBox="1"/>
          <p:nvPr/>
        </p:nvSpPr>
        <p:spPr>
          <a:xfrm>
            <a:off x="7366000" y="4241074"/>
            <a:ext cx="1567632" cy="646331"/>
          </a:xfrm>
          <a:prstGeom prst="rect">
            <a:avLst/>
          </a:prstGeom>
          <a:noFill/>
        </p:spPr>
        <p:txBody>
          <a:bodyPr wrap="none" rtlCol="0">
            <a:spAutoFit/>
          </a:bodyPr>
          <a:lstStyle/>
          <a:p>
            <a:r>
              <a:rPr lang="en-US" dirty="0"/>
              <a:t>Node = read</a:t>
            </a:r>
          </a:p>
          <a:p>
            <a:r>
              <a:rPr lang="en-US" dirty="0"/>
              <a:t>Edge = overlap</a:t>
            </a:r>
          </a:p>
        </p:txBody>
      </p:sp>
    </p:spTree>
    <p:extLst>
      <p:ext uri="{BB962C8B-B14F-4D97-AF65-F5344CB8AC3E}">
        <p14:creationId xmlns:p14="http://schemas.microsoft.com/office/powerpoint/2010/main" val="131204944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1559459" y="1464441"/>
            <a:ext cx="5547707" cy="866040"/>
            <a:chOff x="573341" y="3317147"/>
            <a:chExt cx="5547707" cy="866040"/>
          </a:xfrm>
        </p:grpSpPr>
        <p:grpSp>
          <p:nvGrpSpPr>
            <p:cNvPr id="26" name="Group 25"/>
            <p:cNvGrpSpPr/>
            <p:nvPr/>
          </p:nvGrpSpPr>
          <p:grpSpPr>
            <a:xfrm>
              <a:off x="573341" y="3317147"/>
              <a:ext cx="3545627" cy="223308"/>
              <a:chOff x="543459" y="1192512"/>
              <a:chExt cx="3545627" cy="223308"/>
            </a:xfrm>
          </p:grpSpPr>
          <p:sp>
            <p:nvSpPr>
              <p:cNvPr id="27" name="Rectangle 26"/>
              <p:cNvSpPr/>
              <p:nvPr/>
            </p:nvSpPr>
            <p:spPr>
              <a:xfrm>
                <a:off x="543459" y="1192512"/>
                <a:ext cx="1984921"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Rectangle 33"/>
              <p:cNvSpPr/>
              <p:nvPr/>
            </p:nvSpPr>
            <p:spPr>
              <a:xfrm>
                <a:off x="2526289" y="1192512"/>
                <a:ext cx="1562797" cy="223308"/>
              </a:xfrm>
              <a:prstGeom prst="rect">
                <a:avLst/>
              </a:prstGeom>
              <a:solidFill>
                <a:srgbClr val="66006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5" name="Group 34"/>
            <p:cNvGrpSpPr/>
            <p:nvPr/>
          </p:nvGrpSpPr>
          <p:grpSpPr>
            <a:xfrm>
              <a:off x="960821" y="3611428"/>
              <a:ext cx="3560568" cy="228894"/>
              <a:chOff x="5169362" y="1727265"/>
              <a:chExt cx="3560568" cy="228894"/>
            </a:xfrm>
          </p:grpSpPr>
          <p:sp>
            <p:nvSpPr>
              <p:cNvPr id="36" name="Rectangle 35"/>
              <p:cNvSpPr/>
              <p:nvPr/>
            </p:nvSpPr>
            <p:spPr>
              <a:xfrm>
                <a:off x="5169362" y="1727265"/>
                <a:ext cx="1562516"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Rectangle 36"/>
              <p:cNvSpPr/>
              <p:nvPr/>
            </p:nvSpPr>
            <p:spPr>
              <a:xfrm>
                <a:off x="6731879" y="1727265"/>
                <a:ext cx="1567816" cy="228894"/>
              </a:xfrm>
              <a:prstGeom prst="rect">
                <a:avLst/>
              </a:prstGeom>
              <a:solidFill>
                <a:srgbClr val="66006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Rectangle 37"/>
              <p:cNvSpPr/>
              <p:nvPr/>
            </p:nvSpPr>
            <p:spPr>
              <a:xfrm>
                <a:off x="8299695" y="1732851"/>
                <a:ext cx="430235" cy="223308"/>
              </a:xfrm>
              <a:prstGeom prst="rect">
                <a:avLst/>
              </a:prstGeom>
              <a:solidFill>
                <a:schemeClr val="bg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9" name="Group 38"/>
            <p:cNvGrpSpPr/>
            <p:nvPr/>
          </p:nvGrpSpPr>
          <p:grpSpPr>
            <a:xfrm>
              <a:off x="2547629" y="3959879"/>
              <a:ext cx="3573419" cy="223308"/>
              <a:chOff x="586589" y="2253596"/>
              <a:chExt cx="3573419" cy="223308"/>
            </a:xfrm>
          </p:grpSpPr>
          <p:sp>
            <p:nvSpPr>
              <p:cNvPr id="40" name="Rectangle 39"/>
              <p:cNvSpPr/>
              <p:nvPr/>
            </p:nvSpPr>
            <p:spPr>
              <a:xfrm flipH="1">
                <a:off x="2175087" y="2253596"/>
                <a:ext cx="1984921" cy="223308"/>
              </a:xfrm>
              <a:prstGeom prst="rect">
                <a:avLst/>
              </a:prstGeom>
              <a:solidFill>
                <a:srgbClr val="948A5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Rectangle 40"/>
              <p:cNvSpPr/>
              <p:nvPr/>
            </p:nvSpPr>
            <p:spPr>
              <a:xfrm flipH="1">
                <a:off x="586589" y="2253596"/>
                <a:ext cx="1575647" cy="223308"/>
              </a:xfrm>
              <a:prstGeom prst="rect">
                <a:avLst/>
              </a:prstGeom>
              <a:solidFill>
                <a:srgbClr val="66006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nvGrpSpPr>
          <p:cNvPr id="13" name="Group 12"/>
          <p:cNvGrpSpPr/>
          <p:nvPr/>
        </p:nvGrpSpPr>
        <p:grpSpPr>
          <a:xfrm>
            <a:off x="1547699" y="4664097"/>
            <a:ext cx="6212351" cy="870040"/>
            <a:chOff x="1547699" y="4664097"/>
            <a:chExt cx="6212351" cy="870040"/>
          </a:xfrm>
        </p:grpSpPr>
        <p:grpSp>
          <p:nvGrpSpPr>
            <p:cNvPr id="42" name="Group 41"/>
            <p:cNvGrpSpPr/>
            <p:nvPr/>
          </p:nvGrpSpPr>
          <p:grpSpPr>
            <a:xfrm>
              <a:off x="1547699" y="4664097"/>
              <a:ext cx="3616550" cy="223308"/>
              <a:chOff x="4683145" y="1180637"/>
              <a:chExt cx="3616550" cy="223308"/>
            </a:xfrm>
          </p:grpSpPr>
          <p:sp>
            <p:nvSpPr>
              <p:cNvPr id="43" name="Rectangle 42"/>
              <p:cNvSpPr/>
              <p:nvPr/>
            </p:nvSpPr>
            <p:spPr>
              <a:xfrm>
                <a:off x="4683145" y="1180637"/>
                <a:ext cx="1984921"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Rectangle 43"/>
              <p:cNvSpPr/>
              <p:nvPr/>
            </p:nvSpPr>
            <p:spPr>
              <a:xfrm>
                <a:off x="6680917" y="1180637"/>
                <a:ext cx="1618778" cy="223308"/>
              </a:xfrm>
              <a:prstGeom prst="rect">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5" name="Group 44"/>
            <p:cNvGrpSpPr/>
            <p:nvPr/>
          </p:nvGrpSpPr>
          <p:grpSpPr>
            <a:xfrm>
              <a:off x="2668852" y="4986605"/>
              <a:ext cx="3616549" cy="223308"/>
              <a:chOff x="236926" y="1727265"/>
              <a:chExt cx="3616549" cy="223308"/>
            </a:xfrm>
          </p:grpSpPr>
          <p:sp>
            <p:nvSpPr>
              <p:cNvPr id="46" name="Rectangle 45"/>
              <p:cNvSpPr/>
              <p:nvPr/>
            </p:nvSpPr>
            <p:spPr>
              <a:xfrm flipH="1">
                <a:off x="1128941" y="1727265"/>
                <a:ext cx="1984921" cy="223308"/>
              </a:xfrm>
              <a:prstGeom prst="rect">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Rectangle 46"/>
              <p:cNvSpPr/>
              <p:nvPr/>
            </p:nvSpPr>
            <p:spPr>
              <a:xfrm flipH="1">
                <a:off x="3113860" y="1727265"/>
                <a:ext cx="739615" cy="223308"/>
              </a:xfrm>
              <a:prstGeom prst="rect">
                <a:avLst/>
              </a:prstGeom>
              <a:solidFill>
                <a:srgbClr val="948A5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Rectangle 47"/>
              <p:cNvSpPr/>
              <p:nvPr/>
            </p:nvSpPr>
            <p:spPr>
              <a:xfrm flipH="1">
                <a:off x="236926" y="1727265"/>
                <a:ext cx="892014"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9" name="Group 48"/>
            <p:cNvGrpSpPr/>
            <p:nvPr/>
          </p:nvGrpSpPr>
          <p:grpSpPr>
            <a:xfrm>
              <a:off x="4118365" y="5309634"/>
              <a:ext cx="3641685" cy="224503"/>
              <a:chOff x="4683145" y="2364055"/>
              <a:chExt cx="3641685" cy="224503"/>
            </a:xfrm>
          </p:grpSpPr>
          <p:sp>
            <p:nvSpPr>
              <p:cNvPr id="50" name="Rectangle 49"/>
              <p:cNvSpPr/>
              <p:nvPr/>
            </p:nvSpPr>
            <p:spPr>
              <a:xfrm flipH="1">
                <a:off x="6121049" y="2364055"/>
                <a:ext cx="2203781" cy="223308"/>
              </a:xfrm>
              <a:prstGeom prst="rect">
                <a:avLst/>
              </a:prstGeom>
              <a:solidFill>
                <a:srgbClr val="948A5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Rectangle 50"/>
              <p:cNvSpPr/>
              <p:nvPr/>
            </p:nvSpPr>
            <p:spPr>
              <a:xfrm flipH="1">
                <a:off x="4683145" y="2365250"/>
                <a:ext cx="1437903" cy="223308"/>
              </a:xfrm>
              <a:prstGeom prst="rect">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cxnSp>
        <p:nvCxnSpPr>
          <p:cNvPr id="32" name="Straight Arrow Connector 31"/>
          <p:cNvCxnSpPr/>
          <p:nvPr/>
        </p:nvCxnSpPr>
        <p:spPr>
          <a:xfrm>
            <a:off x="2098261" y="1568174"/>
            <a:ext cx="706782" cy="320261"/>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p:nvPr/>
        </p:nvCxnSpPr>
        <p:spPr>
          <a:xfrm>
            <a:off x="5202877" y="1893682"/>
            <a:ext cx="706782" cy="320261"/>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59" name="Straight Arrow Connector 58"/>
          <p:cNvCxnSpPr/>
          <p:nvPr/>
        </p:nvCxnSpPr>
        <p:spPr>
          <a:xfrm>
            <a:off x="2581966" y="4790866"/>
            <a:ext cx="706782" cy="320261"/>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60" name="Straight Arrow Connector 59"/>
          <p:cNvCxnSpPr/>
          <p:nvPr/>
        </p:nvCxnSpPr>
        <p:spPr>
          <a:xfrm>
            <a:off x="5686582" y="5116374"/>
            <a:ext cx="706782" cy="320261"/>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4" name="Rectangle 13"/>
          <p:cNvSpPr/>
          <p:nvPr/>
        </p:nvSpPr>
        <p:spPr>
          <a:xfrm>
            <a:off x="1105647" y="1105647"/>
            <a:ext cx="6409765" cy="1389529"/>
          </a:xfrm>
          <a:prstGeom prst="rect">
            <a:avLst/>
          </a:prstGeom>
          <a:solidFill>
            <a:schemeClr val="bg1">
              <a:alpha val="63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Rectangle 57"/>
          <p:cNvSpPr/>
          <p:nvPr/>
        </p:nvSpPr>
        <p:spPr>
          <a:xfrm>
            <a:off x="1452280" y="4351604"/>
            <a:ext cx="6409765" cy="1389529"/>
          </a:xfrm>
          <a:prstGeom prst="rect">
            <a:avLst/>
          </a:prstGeom>
          <a:solidFill>
            <a:schemeClr val="bg1">
              <a:alpha val="63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TextBox 60"/>
          <p:cNvSpPr txBox="1"/>
          <p:nvPr/>
        </p:nvSpPr>
        <p:spPr>
          <a:xfrm>
            <a:off x="1020834" y="298172"/>
            <a:ext cx="7483840" cy="461665"/>
          </a:xfrm>
          <a:prstGeom prst="rect">
            <a:avLst/>
          </a:prstGeom>
          <a:noFill/>
        </p:spPr>
        <p:txBody>
          <a:bodyPr wrap="none" rtlCol="0">
            <a:spAutoFit/>
          </a:bodyPr>
          <a:lstStyle/>
          <a:p>
            <a:r>
              <a:rPr lang="en-US" sz="2400" b="1" dirty="0"/>
              <a:t>Read Overlap Graph:    Reads as nodes, overlaps as edges</a:t>
            </a:r>
          </a:p>
        </p:txBody>
      </p:sp>
      <p:grpSp>
        <p:nvGrpSpPr>
          <p:cNvPr id="5" name="Group 4"/>
          <p:cNvGrpSpPr/>
          <p:nvPr/>
        </p:nvGrpSpPr>
        <p:grpSpPr>
          <a:xfrm>
            <a:off x="137121" y="2589096"/>
            <a:ext cx="6967226" cy="369332"/>
            <a:chOff x="137121" y="2589096"/>
            <a:chExt cx="6967226" cy="369332"/>
          </a:xfrm>
        </p:grpSpPr>
        <p:sp>
          <p:nvSpPr>
            <p:cNvPr id="52" name="Rectangle 51"/>
            <p:cNvSpPr/>
            <p:nvPr/>
          </p:nvSpPr>
          <p:spPr>
            <a:xfrm>
              <a:off x="1524534" y="2662723"/>
              <a:ext cx="1984921"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Rectangle 52"/>
            <p:cNvSpPr/>
            <p:nvPr/>
          </p:nvSpPr>
          <p:spPr>
            <a:xfrm>
              <a:off x="3531269" y="2657137"/>
              <a:ext cx="1567816" cy="228894"/>
            </a:xfrm>
            <a:prstGeom prst="rect">
              <a:avLst/>
            </a:prstGeom>
            <a:solidFill>
              <a:srgbClr val="66006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Rectangle 53"/>
            <p:cNvSpPr/>
            <p:nvPr/>
          </p:nvSpPr>
          <p:spPr>
            <a:xfrm flipH="1">
              <a:off x="5119426" y="2659122"/>
              <a:ext cx="1984921" cy="223308"/>
            </a:xfrm>
            <a:prstGeom prst="rect">
              <a:avLst/>
            </a:prstGeom>
            <a:solidFill>
              <a:srgbClr val="948A5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Box 2"/>
            <p:cNvSpPr txBox="1"/>
            <p:nvPr/>
          </p:nvSpPr>
          <p:spPr>
            <a:xfrm>
              <a:off x="137121" y="2589096"/>
              <a:ext cx="1315159" cy="369332"/>
            </a:xfrm>
            <a:prstGeom prst="rect">
              <a:avLst/>
            </a:prstGeom>
            <a:noFill/>
          </p:spPr>
          <p:txBody>
            <a:bodyPr wrap="none" rtlCol="0">
              <a:spAutoFit/>
            </a:bodyPr>
            <a:lstStyle/>
            <a:p>
              <a:r>
                <a:rPr lang="en-US" dirty="0"/>
                <a:t>Transcript A</a:t>
              </a:r>
            </a:p>
          </p:txBody>
        </p:sp>
      </p:grpSp>
      <p:grpSp>
        <p:nvGrpSpPr>
          <p:cNvPr id="6" name="Group 5"/>
          <p:cNvGrpSpPr/>
          <p:nvPr/>
        </p:nvGrpSpPr>
        <p:grpSpPr>
          <a:xfrm>
            <a:off x="137121" y="5778760"/>
            <a:ext cx="7612446" cy="369332"/>
            <a:chOff x="137121" y="5778760"/>
            <a:chExt cx="7612446" cy="369332"/>
          </a:xfrm>
        </p:grpSpPr>
        <p:sp>
          <p:nvSpPr>
            <p:cNvPr id="55" name="Rectangle 54"/>
            <p:cNvSpPr/>
            <p:nvPr/>
          </p:nvSpPr>
          <p:spPr>
            <a:xfrm>
              <a:off x="1546348" y="5877321"/>
              <a:ext cx="1984921"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Rectangle 55"/>
            <p:cNvSpPr/>
            <p:nvPr/>
          </p:nvSpPr>
          <p:spPr>
            <a:xfrm flipH="1">
              <a:off x="3556407" y="5877321"/>
              <a:ext cx="1984921" cy="223308"/>
            </a:xfrm>
            <a:prstGeom prst="rect">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Rectangle 56"/>
            <p:cNvSpPr/>
            <p:nvPr/>
          </p:nvSpPr>
          <p:spPr>
            <a:xfrm flipH="1">
              <a:off x="5545786" y="5877321"/>
              <a:ext cx="2203781" cy="223308"/>
            </a:xfrm>
            <a:prstGeom prst="rect">
              <a:avLst/>
            </a:prstGeom>
            <a:solidFill>
              <a:srgbClr val="948A5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TextBox 61"/>
            <p:cNvSpPr txBox="1"/>
            <p:nvPr/>
          </p:nvSpPr>
          <p:spPr>
            <a:xfrm>
              <a:off x="137121" y="5778760"/>
              <a:ext cx="1313180" cy="369332"/>
            </a:xfrm>
            <a:prstGeom prst="rect">
              <a:avLst/>
            </a:prstGeom>
            <a:noFill/>
          </p:spPr>
          <p:txBody>
            <a:bodyPr wrap="none" rtlCol="0">
              <a:spAutoFit/>
            </a:bodyPr>
            <a:lstStyle/>
            <a:p>
              <a:r>
                <a:rPr lang="en-US" dirty="0"/>
                <a:t>Transcript B</a:t>
              </a:r>
            </a:p>
          </p:txBody>
        </p:sp>
      </p:grpSp>
      <p:sp>
        <p:nvSpPr>
          <p:cNvPr id="4" name="TextBox 3"/>
          <p:cNvSpPr txBox="1"/>
          <p:nvPr/>
        </p:nvSpPr>
        <p:spPr>
          <a:xfrm>
            <a:off x="1946939" y="3589956"/>
            <a:ext cx="5225559" cy="369332"/>
          </a:xfrm>
          <a:prstGeom prst="rect">
            <a:avLst/>
          </a:prstGeom>
          <a:noFill/>
        </p:spPr>
        <p:txBody>
          <a:bodyPr wrap="none" rtlCol="0">
            <a:spAutoFit/>
          </a:bodyPr>
          <a:lstStyle/>
          <a:p>
            <a:r>
              <a:rPr lang="en-US" dirty="0"/>
              <a:t> Generate consensus sequence where reads overlap</a:t>
            </a:r>
          </a:p>
        </p:txBody>
      </p:sp>
      <p:sp>
        <p:nvSpPr>
          <p:cNvPr id="63" name="TextBox 62"/>
          <p:cNvSpPr txBox="1"/>
          <p:nvPr/>
        </p:nvSpPr>
        <p:spPr>
          <a:xfrm>
            <a:off x="7366000" y="4241074"/>
            <a:ext cx="1567632" cy="646331"/>
          </a:xfrm>
          <a:prstGeom prst="rect">
            <a:avLst/>
          </a:prstGeom>
          <a:noFill/>
        </p:spPr>
        <p:txBody>
          <a:bodyPr wrap="none" rtlCol="0">
            <a:spAutoFit/>
          </a:bodyPr>
          <a:lstStyle/>
          <a:p>
            <a:r>
              <a:rPr lang="en-US" dirty="0"/>
              <a:t>Node = read</a:t>
            </a:r>
          </a:p>
          <a:p>
            <a:r>
              <a:rPr lang="en-US" dirty="0"/>
              <a:t>Edge = overlap</a:t>
            </a:r>
          </a:p>
        </p:txBody>
      </p:sp>
    </p:spTree>
    <p:extLst>
      <p:ext uri="{BB962C8B-B14F-4D97-AF65-F5344CB8AC3E}">
        <p14:creationId xmlns:p14="http://schemas.microsoft.com/office/powerpoint/2010/main" val="1912465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0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1500"/>
                                        <p:tgtEl>
                                          <p:spTgt spid="1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8"/>
                                        </p:tgtEl>
                                        <p:attrNameLst>
                                          <p:attrName>style.visibility</p:attrName>
                                        </p:attrNameLst>
                                      </p:cBhvr>
                                      <p:to>
                                        <p:strVal val="visible"/>
                                      </p:to>
                                    </p:set>
                                    <p:animEffect transition="in" filter="fade">
                                      <p:cBhvr>
                                        <p:cTn id="13" dur="1500"/>
                                        <p:tgtEl>
                                          <p:spTgt spid="58"/>
                                        </p:tgtEl>
                                      </p:cBhvr>
                                    </p:animEffect>
                                  </p:childTnLst>
                                </p:cTn>
                              </p:par>
                              <p:par>
                                <p:cTn id="14" presetID="10" presetClass="entr" presetSubtype="0" fill="hold"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20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58" grpId="0" animBg="1"/>
      <p:bldP spid="4"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309471" y="1789288"/>
            <a:ext cx="3633925" cy="2147437"/>
            <a:chOff x="108555" y="1386688"/>
            <a:chExt cx="4120142" cy="2370745"/>
          </a:xfrm>
        </p:grpSpPr>
        <p:grpSp>
          <p:nvGrpSpPr>
            <p:cNvPr id="28" name="Group 27"/>
            <p:cNvGrpSpPr/>
            <p:nvPr/>
          </p:nvGrpSpPr>
          <p:grpSpPr>
            <a:xfrm>
              <a:off x="612148" y="2741979"/>
              <a:ext cx="3560568" cy="223308"/>
              <a:chOff x="543459" y="1207453"/>
              <a:chExt cx="3560568" cy="223308"/>
            </a:xfrm>
          </p:grpSpPr>
          <p:sp>
            <p:nvSpPr>
              <p:cNvPr id="7" name="Rectangle 6"/>
              <p:cNvSpPr/>
              <p:nvPr/>
            </p:nvSpPr>
            <p:spPr>
              <a:xfrm>
                <a:off x="543459" y="1207453"/>
                <a:ext cx="1984921"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2541230" y="1207453"/>
                <a:ext cx="1562797" cy="223308"/>
              </a:xfrm>
              <a:prstGeom prst="rect">
                <a:avLst/>
              </a:prstGeom>
              <a:solidFill>
                <a:srgbClr val="66006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3" name="Group 32"/>
            <p:cNvGrpSpPr/>
            <p:nvPr/>
          </p:nvGrpSpPr>
          <p:grpSpPr>
            <a:xfrm>
              <a:off x="655278" y="3534125"/>
              <a:ext cx="3573419" cy="223308"/>
              <a:chOff x="586589" y="2253596"/>
              <a:chExt cx="3573419" cy="223308"/>
            </a:xfrm>
          </p:grpSpPr>
          <p:sp>
            <p:nvSpPr>
              <p:cNvPr id="11" name="Rectangle 10"/>
              <p:cNvSpPr/>
              <p:nvPr/>
            </p:nvSpPr>
            <p:spPr>
              <a:xfrm flipH="1">
                <a:off x="2175087" y="2253596"/>
                <a:ext cx="1984921" cy="223308"/>
              </a:xfrm>
              <a:prstGeom prst="rect">
                <a:avLst/>
              </a:prstGeom>
              <a:solidFill>
                <a:srgbClr val="948A5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flipH="1">
                <a:off x="586589" y="2253596"/>
                <a:ext cx="1575647" cy="223308"/>
              </a:xfrm>
              <a:prstGeom prst="rect">
                <a:avLst/>
              </a:prstGeom>
              <a:solidFill>
                <a:srgbClr val="66006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1" name="Group 30"/>
            <p:cNvGrpSpPr/>
            <p:nvPr/>
          </p:nvGrpSpPr>
          <p:grpSpPr>
            <a:xfrm>
              <a:off x="594772" y="1813788"/>
              <a:ext cx="3560568" cy="228894"/>
              <a:chOff x="5169362" y="1727265"/>
              <a:chExt cx="3560568" cy="228894"/>
            </a:xfrm>
          </p:grpSpPr>
          <p:sp>
            <p:nvSpPr>
              <p:cNvPr id="17" name="Rectangle 16"/>
              <p:cNvSpPr/>
              <p:nvPr/>
            </p:nvSpPr>
            <p:spPr>
              <a:xfrm>
                <a:off x="5169362" y="1727265"/>
                <a:ext cx="1562516"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6731879" y="1727265"/>
                <a:ext cx="1567816" cy="228894"/>
              </a:xfrm>
              <a:prstGeom prst="rect">
                <a:avLst/>
              </a:prstGeom>
              <a:solidFill>
                <a:srgbClr val="66006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8299695" y="1732851"/>
                <a:ext cx="430235" cy="223308"/>
              </a:xfrm>
              <a:prstGeom prst="rect">
                <a:avLst/>
              </a:prstGeom>
              <a:solidFill>
                <a:schemeClr val="bg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0" name="Group 29"/>
            <p:cNvGrpSpPr/>
            <p:nvPr/>
          </p:nvGrpSpPr>
          <p:grpSpPr>
            <a:xfrm>
              <a:off x="305615" y="3142263"/>
              <a:ext cx="3616549" cy="223308"/>
              <a:chOff x="236926" y="1727265"/>
              <a:chExt cx="3616549" cy="223308"/>
            </a:xfrm>
          </p:grpSpPr>
          <p:sp>
            <p:nvSpPr>
              <p:cNvPr id="20" name="Rectangle 19"/>
              <p:cNvSpPr/>
              <p:nvPr/>
            </p:nvSpPr>
            <p:spPr>
              <a:xfrm flipH="1">
                <a:off x="1128941" y="1727265"/>
                <a:ext cx="1984921" cy="223308"/>
              </a:xfrm>
              <a:prstGeom prst="rect">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p:cNvSpPr/>
              <p:nvPr/>
            </p:nvSpPr>
            <p:spPr>
              <a:xfrm flipH="1">
                <a:off x="3113860" y="1727265"/>
                <a:ext cx="739615" cy="223308"/>
              </a:xfrm>
              <a:prstGeom prst="rect">
                <a:avLst/>
              </a:prstGeom>
              <a:solidFill>
                <a:srgbClr val="948A5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flipH="1">
                <a:off x="236926" y="1727265"/>
                <a:ext cx="892014"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9" name="Group 28"/>
            <p:cNvGrpSpPr/>
            <p:nvPr/>
          </p:nvGrpSpPr>
          <p:grpSpPr>
            <a:xfrm>
              <a:off x="108555" y="1386688"/>
              <a:ext cx="3616550" cy="223308"/>
              <a:chOff x="4683145" y="1180637"/>
              <a:chExt cx="3616550" cy="223308"/>
            </a:xfrm>
          </p:grpSpPr>
          <p:sp>
            <p:nvSpPr>
              <p:cNvPr id="23" name="Rectangle 22"/>
              <p:cNvSpPr/>
              <p:nvPr/>
            </p:nvSpPr>
            <p:spPr>
              <a:xfrm>
                <a:off x="4683145" y="1180637"/>
                <a:ext cx="1984921"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p:cNvSpPr/>
              <p:nvPr/>
            </p:nvSpPr>
            <p:spPr>
              <a:xfrm>
                <a:off x="6680917" y="1180637"/>
                <a:ext cx="1618778" cy="223308"/>
              </a:xfrm>
              <a:prstGeom prst="rect">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2" name="Group 31"/>
            <p:cNvGrpSpPr/>
            <p:nvPr/>
          </p:nvGrpSpPr>
          <p:grpSpPr>
            <a:xfrm>
              <a:off x="108555" y="2316109"/>
              <a:ext cx="3641685" cy="224503"/>
              <a:chOff x="4683145" y="2364055"/>
              <a:chExt cx="3641685" cy="224503"/>
            </a:xfrm>
          </p:grpSpPr>
          <p:sp>
            <p:nvSpPr>
              <p:cNvPr id="9" name="Rectangle 8"/>
              <p:cNvSpPr/>
              <p:nvPr/>
            </p:nvSpPr>
            <p:spPr>
              <a:xfrm flipH="1">
                <a:off x="6121049" y="2364055"/>
                <a:ext cx="2203781" cy="223308"/>
              </a:xfrm>
              <a:prstGeom prst="rect">
                <a:avLst/>
              </a:prstGeom>
              <a:solidFill>
                <a:srgbClr val="948A5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flipH="1">
                <a:off x="4683145" y="2365250"/>
                <a:ext cx="1437903" cy="223308"/>
              </a:xfrm>
              <a:prstGeom prst="rect">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sp>
        <p:nvSpPr>
          <p:cNvPr id="2" name="TextBox 1"/>
          <p:cNvSpPr txBox="1"/>
          <p:nvPr/>
        </p:nvSpPr>
        <p:spPr>
          <a:xfrm>
            <a:off x="124194" y="227071"/>
            <a:ext cx="9093505" cy="461665"/>
          </a:xfrm>
          <a:prstGeom prst="rect">
            <a:avLst/>
          </a:prstGeom>
          <a:noFill/>
        </p:spPr>
        <p:txBody>
          <a:bodyPr wrap="none" rtlCol="0">
            <a:spAutoFit/>
          </a:bodyPr>
          <a:lstStyle/>
          <a:p>
            <a:r>
              <a:rPr lang="en-US" sz="2400" b="1" dirty="0"/>
              <a:t>Finding pairwise overlaps between </a:t>
            </a:r>
            <a:r>
              <a:rPr lang="en-US" sz="2400" b="1" i="1" dirty="0"/>
              <a:t>n</a:t>
            </a:r>
            <a:r>
              <a:rPr lang="en-US" sz="2400" b="1" dirty="0"/>
              <a:t> reads involves ~ </a:t>
            </a:r>
            <a:r>
              <a:rPr lang="en-US" sz="2400" b="1" i="1" dirty="0"/>
              <a:t>n</a:t>
            </a:r>
            <a:r>
              <a:rPr lang="en-US" sz="2400" b="1" i="1" baseline="30000" dirty="0"/>
              <a:t>2</a:t>
            </a:r>
            <a:r>
              <a:rPr lang="en-US" sz="2400" b="1" dirty="0"/>
              <a:t> comparisons.</a:t>
            </a:r>
          </a:p>
        </p:txBody>
      </p:sp>
      <p:pic>
        <p:nvPicPr>
          <p:cNvPr id="6" name="Picture 5" descr="Screen Shot 2017-04-25 at 5.10.2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43638" y="708345"/>
            <a:ext cx="4572000" cy="4927600"/>
          </a:xfrm>
          <a:prstGeom prst="rect">
            <a:avLst/>
          </a:prstGeom>
        </p:spPr>
      </p:pic>
      <p:sp>
        <p:nvSpPr>
          <p:cNvPr id="3" name="TextBox 2"/>
          <p:cNvSpPr txBox="1"/>
          <p:nvPr/>
        </p:nvSpPr>
        <p:spPr>
          <a:xfrm>
            <a:off x="1833471" y="5944138"/>
            <a:ext cx="5462428" cy="400110"/>
          </a:xfrm>
          <a:prstGeom prst="rect">
            <a:avLst/>
          </a:prstGeom>
          <a:noFill/>
        </p:spPr>
        <p:txBody>
          <a:bodyPr wrap="none" rtlCol="0">
            <a:spAutoFit/>
          </a:bodyPr>
          <a:lstStyle/>
          <a:p>
            <a:r>
              <a:rPr lang="en-US" sz="2000" b="1" i="1" dirty="0">
                <a:solidFill>
                  <a:schemeClr val="tx1">
                    <a:lumMod val="65000"/>
                    <a:lumOff val="35000"/>
                  </a:schemeClr>
                </a:solidFill>
              </a:rPr>
              <a:t>Impractical for typical RNA-</a:t>
            </a:r>
            <a:r>
              <a:rPr lang="en-US" sz="2000" b="1" i="1" dirty="0" err="1">
                <a:solidFill>
                  <a:schemeClr val="tx1">
                    <a:lumMod val="65000"/>
                    <a:lumOff val="35000"/>
                  </a:schemeClr>
                </a:solidFill>
              </a:rPr>
              <a:t>Seq</a:t>
            </a:r>
            <a:r>
              <a:rPr lang="en-US" sz="2000" b="1" i="1" dirty="0">
                <a:solidFill>
                  <a:schemeClr val="tx1">
                    <a:lumMod val="65000"/>
                    <a:lumOff val="35000"/>
                  </a:schemeClr>
                </a:solidFill>
              </a:rPr>
              <a:t> data (50M reads)</a:t>
            </a:r>
          </a:p>
        </p:txBody>
      </p:sp>
    </p:spTree>
    <p:extLst>
      <p:ext uri="{BB962C8B-B14F-4D97-AF65-F5344CB8AC3E}">
        <p14:creationId xmlns:p14="http://schemas.microsoft.com/office/powerpoint/2010/main" val="2501786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 Shot 2017-09-11 at 9.13.46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700" y="536679"/>
            <a:ext cx="8597900" cy="6007100"/>
          </a:xfrm>
          <a:prstGeom prst="rect">
            <a:avLst/>
          </a:prstGeom>
        </p:spPr>
      </p:pic>
      <p:sp>
        <p:nvSpPr>
          <p:cNvPr id="4" name="TextBox 3"/>
          <p:cNvSpPr txBox="1"/>
          <p:nvPr/>
        </p:nvSpPr>
        <p:spPr>
          <a:xfrm>
            <a:off x="1596518" y="136569"/>
            <a:ext cx="6451280" cy="400110"/>
          </a:xfrm>
          <a:prstGeom prst="rect">
            <a:avLst/>
          </a:prstGeom>
          <a:noFill/>
        </p:spPr>
        <p:txBody>
          <a:bodyPr wrap="none" rtlCol="0">
            <a:spAutoFit/>
          </a:bodyPr>
          <a:lstStyle/>
          <a:p>
            <a:r>
              <a:rPr lang="en-US" sz="2000" b="1" dirty="0"/>
              <a:t>RNA-</a:t>
            </a:r>
            <a:r>
              <a:rPr lang="en-US" sz="2000" b="1" dirty="0" err="1"/>
              <a:t>Seq</a:t>
            </a:r>
            <a:r>
              <a:rPr lang="en-US" sz="2000" b="1" dirty="0"/>
              <a:t> is Empowering Discovery at Single Cell Resolution</a:t>
            </a:r>
          </a:p>
        </p:txBody>
      </p:sp>
      <p:sp>
        <p:nvSpPr>
          <p:cNvPr id="5" name="Rectangle 4"/>
          <p:cNvSpPr/>
          <p:nvPr/>
        </p:nvSpPr>
        <p:spPr>
          <a:xfrm>
            <a:off x="364525" y="693737"/>
            <a:ext cx="482115" cy="352747"/>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p:cNvSpPr txBox="1"/>
          <p:nvPr/>
        </p:nvSpPr>
        <p:spPr>
          <a:xfrm>
            <a:off x="0" y="6543779"/>
            <a:ext cx="2917511" cy="307777"/>
          </a:xfrm>
          <a:prstGeom prst="rect">
            <a:avLst/>
          </a:prstGeom>
          <a:noFill/>
        </p:spPr>
        <p:txBody>
          <a:bodyPr wrap="none" rtlCol="0">
            <a:spAutoFit/>
          </a:bodyPr>
          <a:lstStyle/>
          <a:p>
            <a:r>
              <a:rPr lang="en-US" sz="1400" dirty="0"/>
              <a:t>Wagner, </a:t>
            </a:r>
            <a:r>
              <a:rPr lang="en-US" sz="1400" dirty="0" err="1"/>
              <a:t>Regev</a:t>
            </a:r>
            <a:r>
              <a:rPr lang="en-US" sz="1400" dirty="0"/>
              <a:t>, and </a:t>
            </a:r>
            <a:r>
              <a:rPr lang="en-US" sz="1400" dirty="0" err="1"/>
              <a:t>Yosef</a:t>
            </a:r>
            <a:r>
              <a:rPr lang="en-US" sz="1400" dirty="0"/>
              <a:t>.  NBT 2016 </a:t>
            </a:r>
          </a:p>
        </p:txBody>
      </p:sp>
    </p:spTree>
    <p:extLst>
      <p:ext uri="{BB962C8B-B14F-4D97-AF65-F5344CB8AC3E}">
        <p14:creationId xmlns:p14="http://schemas.microsoft.com/office/powerpoint/2010/main" val="231867691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p:cNvGrpSpPr/>
          <p:nvPr/>
        </p:nvGrpSpPr>
        <p:grpSpPr>
          <a:xfrm>
            <a:off x="543459" y="1207453"/>
            <a:ext cx="3560568" cy="223308"/>
            <a:chOff x="543459" y="1207453"/>
            <a:chExt cx="3560568" cy="223308"/>
          </a:xfrm>
        </p:grpSpPr>
        <p:sp>
          <p:nvSpPr>
            <p:cNvPr id="7" name="Rectangle 6"/>
            <p:cNvSpPr/>
            <p:nvPr/>
          </p:nvSpPr>
          <p:spPr>
            <a:xfrm>
              <a:off x="543459" y="1207453"/>
              <a:ext cx="1984921"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2541230" y="1207453"/>
              <a:ext cx="1562797" cy="223308"/>
            </a:xfrm>
            <a:prstGeom prst="rect">
              <a:avLst/>
            </a:prstGeom>
            <a:solidFill>
              <a:srgbClr val="66006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3" name="Group 32"/>
          <p:cNvGrpSpPr/>
          <p:nvPr/>
        </p:nvGrpSpPr>
        <p:grpSpPr>
          <a:xfrm>
            <a:off x="586589" y="2253596"/>
            <a:ext cx="3573419" cy="223308"/>
            <a:chOff x="586589" y="2253596"/>
            <a:chExt cx="3573419" cy="223308"/>
          </a:xfrm>
        </p:grpSpPr>
        <p:sp>
          <p:nvSpPr>
            <p:cNvPr id="11" name="Rectangle 10"/>
            <p:cNvSpPr/>
            <p:nvPr/>
          </p:nvSpPr>
          <p:spPr>
            <a:xfrm flipH="1">
              <a:off x="2175087" y="2253596"/>
              <a:ext cx="1984921" cy="223308"/>
            </a:xfrm>
            <a:prstGeom prst="rect">
              <a:avLst/>
            </a:prstGeom>
            <a:solidFill>
              <a:srgbClr val="948A5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flipH="1">
              <a:off x="586589" y="2253596"/>
              <a:ext cx="1575647" cy="223308"/>
            </a:xfrm>
            <a:prstGeom prst="rect">
              <a:avLst/>
            </a:prstGeom>
            <a:solidFill>
              <a:srgbClr val="66006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1" name="Group 30"/>
          <p:cNvGrpSpPr/>
          <p:nvPr/>
        </p:nvGrpSpPr>
        <p:grpSpPr>
          <a:xfrm>
            <a:off x="5169362" y="1727265"/>
            <a:ext cx="3560568" cy="228894"/>
            <a:chOff x="5169362" y="1727265"/>
            <a:chExt cx="3560568" cy="228894"/>
          </a:xfrm>
        </p:grpSpPr>
        <p:sp>
          <p:nvSpPr>
            <p:cNvPr id="17" name="Rectangle 16"/>
            <p:cNvSpPr/>
            <p:nvPr/>
          </p:nvSpPr>
          <p:spPr>
            <a:xfrm>
              <a:off x="5169362" y="1727265"/>
              <a:ext cx="1562516"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6731879" y="1727265"/>
              <a:ext cx="1567816" cy="228894"/>
            </a:xfrm>
            <a:prstGeom prst="rect">
              <a:avLst/>
            </a:prstGeom>
            <a:solidFill>
              <a:srgbClr val="66006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8299695" y="1732851"/>
              <a:ext cx="430235" cy="223308"/>
            </a:xfrm>
            <a:prstGeom prst="rect">
              <a:avLst/>
            </a:prstGeom>
            <a:solidFill>
              <a:schemeClr val="bg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9" name="Group 28"/>
          <p:cNvGrpSpPr/>
          <p:nvPr/>
        </p:nvGrpSpPr>
        <p:grpSpPr>
          <a:xfrm>
            <a:off x="4683145" y="1180637"/>
            <a:ext cx="3616550" cy="223308"/>
            <a:chOff x="4683145" y="1180637"/>
            <a:chExt cx="3616550" cy="223308"/>
          </a:xfrm>
        </p:grpSpPr>
        <p:sp>
          <p:nvSpPr>
            <p:cNvPr id="23" name="Rectangle 22"/>
            <p:cNvSpPr/>
            <p:nvPr/>
          </p:nvSpPr>
          <p:spPr>
            <a:xfrm>
              <a:off x="4683145" y="1180637"/>
              <a:ext cx="1984921"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p:cNvSpPr/>
            <p:nvPr/>
          </p:nvSpPr>
          <p:spPr>
            <a:xfrm>
              <a:off x="6680917" y="1180637"/>
              <a:ext cx="1618778" cy="223308"/>
            </a:xfrm>
            <a:prstGeom prst="rect">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0" name="Group 29"/>
          <p:cNvGrpSpPr/>
          <p:nvPr/>
        </p:nvGrpSpPr>
        <p:grpSpPr>
          <a:xfrm>
            <a:off x="236926" y="1727265"/>
            <a:ext cx="3616549" cy="223308"/>
            <a:chOff x="236926" y="1727265"/>
            <a:chExt cx="3616549" cy="223308"/>
          </a:xfrm>
        </p:grpSpPr>
        <p:sp>
          <p:nvSpPr>
            <p:cNvPr id="20" name="Rectangle 19"/>
            <p:cNvSpPr/>
            <p:nvPr/>
          </p:nvSpPr>
          <p:spPr>
            <a:xfrm flipH="1">
              <a:off x="1128941" y="1727265"/>
              <a:ext cx="1984921" cy="223308"/>
            </a:xfrm>
            <a:prstGeom prst="rect">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p:cNvSpPr/>
            <p:nvPr/>
          </p:nvSpPr>
          <p:spPr>
            <a:xfrm flipH="1">
              <a:off x="3113860" y="1727265"/>
              <a:ext cx="739615" cy="223308"/>
            </a:xfrm>
            <a:prstGeom prst="rect">
              <a:avLst/>
            </a:prstGeom>
            <a:solidFill>
              <a:srgbClr val="948A5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flipH="1">
              <a:off x="236926" y="1727265"/>
              <a:ext cx="892014"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2" name="Group 31"/>
          <p:cNvGrpSpPr/>
          <p:nvPr/>
        </p:nvGrpSpPr>
        <p:grpSpPr>
          <a:xfrm>
            <a:off x="4683145" y="2364055"/>
            <a:ext cx="3641685" cy="224503"/>
            <a:chOff x="4683145" y="2364055"/>
            <a:chExt cx="3641685" cy="224503"/>
          </a:xfrm>
        </p:grpSpPr>
        <p:sp>
          <p:nvSpPr>
            <p:cNvPr id="9" name="Rectangle 8"/>
            <p:cNvSpPr/>
            <p:nvPr/>
          </p:nvSpPr>
          <p:spPr>
            <a:xfrm flipH="1">
              <a:off x="6121049" y="2364055"/>
              <a:ext cx="2203781" cy="223308"/>
            </a:xfrm>
            <a:prstGeom prst="rect">
              <a:avLst/>
            </a:prstGeom>
            <a:solidFill>
              <a:srgbClr val="948A5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flipH="1">
              <a:off x="4683145" y="2365250"/>
              <a:ext cx="1437903" cy="223308"/>
            </a:xfrm>
            <a:prstGeom prst="rect">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 name="TextBox 1"/>
          <p:cNvSpPr txBox="1"/>
          <p:nvPr/>
        </p:nvSpPr>
        <p:spPr>
          <a:xfrm>
            <a:off x="660919" y="296697"/>
            <a:ext cx="8069011" cy="523220"/>
          </a:xfrm>
          <a:prstGeom prst="rect">
            <a:avLst/>
          </a:prstGeom>
          <a:noFill/>
        </p:spPr>
        <p:txBody>
          <a:bodyPr wrap="none" rtlCol="0">
            <a:spAutoFit/>
          </a:bodyPr>
          <a:lstStyle/>
          <a:p>
            <a:r>
              <a:rPr lang="en-US" sz="2800" b="1" dirty="0"/>
              <a:t>No genome to align to…   De novo assembly required</a:t>
            </a:r>
          </a:p>
        </p:txBody>
      </p:sp>
      <p:sp>
        <p:nvSpPr>
          <p:cNvPr id="3" name="TextBox 2"/>
          <p:cNvSpPr txBox="1"/>
          <p:nvPr/>
        </p:nvSpPr>
        <p:spPr>
          <a:xfrm>
            <a:off x="1328651" y="3477080"/>
            <a:ext cx="6708988" cy="461665"/>
          </a:xfrm>
          <a:prstGeom prst="rect">
            <a:avLst/>
          </a:prstGeom>
          <a:noFill/>
        </p:spPr>
        <p:txBody>
          <a:bodyPr wrap="none" rtlCol="0">
            <a:spAutoFit/>
          </a:bodyPr>
          <a:lstStyle/>
          <a:p>
            <a:r>
              <a:rPr lang="en-US" sz="2400" dirty="0"/>
              <a:t>Want to avoid </a:t>
            </a:r>
            <a:r>
              <a:rPr lang="en-US" sz="2400" b="1" i="1" dirty="0"/>
              <a:t>n</a:t>
            </a:r>
            <a:r>
              <a:rPr lang="en-US" sz="2400" b="1" i="1" baseline="30000" dirty="0"/>
              <a:t>2</a:t>
            </a:r>
            <a:r>
              <a:rPr lang="en-US" sz="2400" dirty="0"/>
              <a:t> read alignments to define overlaps</a:t>
            </a:r>
          </a:p>
        </p:txBody>
      </p:sp>
      <p:sp>
        <p:nvSpPr>
          <p:cNvPr id="4" name="TextBox 3"/>
          <p:cNvSpPr txBox="1"/>
          <p:nvPr/>
        </p:nvSpPr>
        <p:spPr>
          <a:xfrm>
            <a:off x="2747859" y="4476557"/>
            <a:ext cx="3373189" cy="523220"/>
          </a:xfrm>
          <a:prstGeom prst="rect">
            <a:avLst/>
          </a:prstGeom>
          <a:noFill/>
        </p:spPr>
        <p:txBody>
          <a:bodyPr wrap="none" rtlCol="0">
            <a:spAutoFit/>
          </a:bodyPr>
          <a:lstStyle/>
          <a:p>
            <a:r>
              <a:rPr lang="en-US" sz="2800" b="1" dirty="0"/>
              <a:t>Use a de </a:t>
            </a:r>
            <a:r>
              <a:rPr lang="en-US" sz="2800" b="1" dirty="0" err="1"/>
              <a:t>Bruijn</a:t>
            </a:r>
            <a:r>
              <a:rPr lang="en-US" sz="2800" b="1" dirty="0"/>
              <a:t> graph</a:t>
            </a:r>
          </a:p>
        </p:txBody>
      </p:sp>
    </p:spTree>
    <p:extLst>
      <p:ext uri="{BB962C8B-B14F-4D97-AF65-F5344CB8AC3E}">
        <p14:creationId xmlns:p14="http://schemas.microsoft.com/office/powerpoint/2010/main" val="4251793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14642"/>
            <a:ext cx="8229600" cy="1143000"/>
          </a:xfrm>
        </p:spPr>
        <p:txBody>
          <a:bodyPr>
            <a:normAutofit/>
          </a:bodyPr>
          <a:lstStyle/>
          <a:p>
            <a:r>
              <a:rPr lang="en-US" sz="3200" dirty="0"/>
              <a:t>Sequence Assembly via de </a:t>
            </a:r>
            <a:r>
              <a:rPr lang="en-US" sz="3200" dirty="0" err="1"/>
              <a:t>Bruijn</a:t>
            </a:r>
            <a:r>
              <a:rPr lang="en-US" sz="3200" dirty="0"/>
              <a:t> Graphs</a:t>
            </a:r>
          </a:p>
        </p:txBody>
      </p:sp>
      <p:pic>
        <p:nvPicPr>
          <p:cNvPr id="4" name="Picture 3" descr="Screen Shot 2013-03-06 at 12.40.4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5200" y="838200"/>
            <a:ext cx="6939280" cy="2466025"/>
          </a:xfrm>
          <a:prstGeom prst="rect">
            <a:avLst/>
          </a:prstGeom>
        </p:spPr>
      </p:pic>
      <p:sp>
        <p:nvSpPr>
          <p:cNvPr id="6" name="TextBox 5"/>
          <p:cNvSpPr txBox="1"/>
          <p:nvPr/>
        </p:nvSpPr>
        <p:spPr>
          <a:xfrm>
            <a:off x="193040" y="6429494"/>
            <a:ext cx="3416495" cy="307777"/>
          </a:xfrm>
          <a:prstGeom prst="rect">
            <a:avLst/>
          </a:prstGeom>
          <a:noFill/>
        </p:spPr>
        <p:txBody>
          <a:bodyPr wrap="none" rtlCol="0">
            <a:spAutoFit/>
          </a:bodyPr>
          <a:lstStyle/>
          <a:p>
            <a:r>
              <a:rPr lang="en-US" sz="1400" dirty="0"/>
              <a:t>From Martin &amp; Wang, Nat. Rev. Genet. 2011</a:t>
            </a:r>
          </a:p>
        </p:txBody>
      </p:sp>
      <p:sp>
        <p:nvSpPr>
          <p:cNvPr id="3" name="TextBox 2"/>
          <p:cNvSpPr txBox="1"/>
          <p:nvPr/>
        </p:nvSpPr>
        <p:spPr>
          <a:xfrm>
            <a:off x="577303" y="782489"/>
            <a:ext cx="4934426" cy="369332"/>
          </a:xfrm>
          <a:prstGeom prst="rect">
            <a:avLst/>
          </a:prstGeom>
          <a:solidFill>
            <a:srgbClr val="FFFFFF"/>
          </a:solidFill>
        </p:spPr>
        <p:txBody>
          <a:bodyPr wrap="none" rtlCol="0">
            <a:spAutoFit/>
          </a:bodyPr>
          <a:lstStyle/>
          <a:p>
            <a:r>
              <a:rPr lang="en-US" b="1" dirty="0"/>
              <a:t>Generate all substrings of length k from the reads</a:t>
            </a:r>
          </a:p>
        </p:txBody>
      </p:sp>
      <p:sp>
        <p:nvSpPr>
          <p:cNvPr id="8" name="TextBox 7"/>
          <p:cNvSpPr txBox="1"/>
          <p:nvPr/>
        </p:nvSpPr>
        <p:spPr>
          <a:xfrm>
            <a:off x="7019624" y="1814047"/>
            <a:ext cx="1359341" cy="369332"/>
          </a:xfrm>
          <a:prstGeom prst="rect">
            <a:avLst/>
          </a:prstGeom>
          <a:solidFill>
            <a:srgbClr val="FFFFFF"/>
          </a:solidFill>
        </p:spPr>
        <p:txBody>
          <a:bodyPr wrap="none" rtlCol="0">
            <a:spAutoFit/>
          </a:bodyPr>
          <a:lstStyle/>
          <a:p>
            <a:r>
              <a:rPr lang="en-US" dirty="0"/>
              <a:t>k-</a:t>
            </a:r>
            <a:r>
              <a:rPr lang="en-US" dirty="0" err="1"/>
              <a:t>mers</a:t>
            </a:r>
            <a:r>
              <a:rPr lang="en-US" dirty="0"/>
              <a:t> (k=5)</a:t>
            </a:r>
          </a:p>
        </p:txBody>
      </p:sp>
      <p:sp>
        <p:nvSpPr>
          <p:cNvPr id="9" name="TextBox 8"/>
          <p:cNvSpPr txBox="1"/>
          <p:nvPr/>
        </p:nvSpPr>
        <p:spPr>
          <a:xfrm>
            <a:off x="7015886" y="2786277"/>
            <a:ext cx="761747" cy="369332"/>
          </a:xfrm>
          <a:prstGeom prst="rect">
            <a:avLst/>
          </a:prstGeom>
          <a:solidFill>
            <a:srgbClr val="FFFFFF"/>
          </a:solidFill>
        </p:spPr>
        <p:txBody>
          <a:bodyPr wrap="none" rtlCol="0">
            <a:spAutoFit/>
          </a:bodyPr>
          <a:lstStyle/>
          <a:p>
            <a:r>
              <a:rPr lang="en-US" dirty="0"/>
              <a:t>Reads</a:t>
            </a:r>
          </a:p>
        </p:txBody>
      </p:sp>
      <p:sp>
        <p:nvSpPr>
          <p:cNvPr id="11" name="Freeform 10"/>
          <p:cNvSpPr/>
          <p:nvPr/>
        </p:nvSpPr>
        <p:spPr>
          <a:xfrm>
            <a:off x="1590819" y="1141664"/>
            <a:ext cx="5324110" cy="1706082"/>
          </a:xfrm>
          <a:custGeom>
            <a:avLst/>
            <a:gdLst>
              <a:gd name="connsiteX0" fmla="*/ 602971 w 5324110"/>
              <a:gd name="connsiteY0" fmla="*/ 0 h 1706082"/>
              <a:gd name="connsiteX1" fmla="*/ 5106014 w 5324110"/>
              <a:gd name="connsiteY1" fmla="*/ 12827 h 1706082"/>
              <a:gd name="connsiteX2" fmla="*/ 5324110 w 5324110"/>
              <a:gd name="connsiteY2" fmla="*/ 1103181 h 1706082"/>
              <a:gd name="connsiteX3" fmla="*/ 5144502 w 5324110"/>
              <a:gd name="connsiteY3" fmla="*/ 1706082 h 1706082"/>
              <a:gd name="connsiteX4" fmla="*/ 0 w 5324110"/>
              <a:gd name="connsiteY4" fmla="*/ 1706082 h 1706082"/>
              <a:gd name="connsiteX5" fmla="*/ 602971 w 5324110"/>
              <a:gd name="connsiteY5" fmla="*/ 0 h 1706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24110" h="1706082">
                <a:moveTo>
                  <a:pt x="602971" y="0"/>
                </a:moveTo>
                <a:lnTo>
                  <a:pt x="5106014" y="12827"/>
                </a:lnTo>
                <a:lnTo>
                  <a:pt x="5324110" y="1103181"/>
                </a:lnTo>
                <a:lnTo>
                  <a:pt x="5144502" y="1706082"/>
                </a:lnTo>
                <a:lnTo>
                  <a:pt x="0" y="1706082"/>
                </a:lnTo>
                <a:lnTo>
                  <a:pt x="602971" y="0"/>
                </a:lnTo>
                <a:close/>
              </a:path>
            </a:pathLst>
          </a:custGeom>
          <a:solidFill>
            <a:srgbClr val="FFFFFF"/>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ight Bracket 11"/>
          <p:cNvSpPr/>
          <p:nvPr/>
        </p:nvSpPr>
        <p:spPr>
          <a:xfrm rot="5400000">
            <a:off x="1958363" y="2941264"/>
            <a:ext cx="62210" cy="354615"/>
          </a:xfrm>
          <a:prstGeom prst="rightBracket">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037859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14642"/>
            <a:ext cx="8229600" cy="1143000"/>
          </a:xfrm>
        </p:spPr>
        <p:txBody>
          <a:bodyPr>
            <a:normAutofit/>
          </a:bodyPr>
          <a:lstStyle/>
          <a:p>
            <a:r>
              <a:rPr lang="en-US" sz="3200" dirty="0"/>
              <a:t>Sequence Assembly via De </a:t>
            </a:r>
            <a:r>
              <a:rPr lang="en-US" sz="3200" dirty="0" err="1"/>
              <a:t>Bruijn</a:t>
            </a:r>
            <a:r>
              <a:rPr lang="en-US" sz="3200" dirty="0"/>
              <a:t> Graphs</a:t>
            </a:r>
          </a:p>
        </p:txBody>
      </p:sp>
      <p:pic>
        <p:nvPicPr>
          <p:cNvPr id="4" name="Picture 3" descr="Screen Shot 2013-03-06 at 12.40.4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5200" y="838200"/>
            <a:ext cx="6939280" cy="2466025"/>
          </a:xfrm>
          <a:prstGeom prst="rect">
            <a:avLst/>
          </a:prstGeom>
        </p:spPr>
      </p:pic>
      <p:sp>
        <p:nvSpPr>
          <p:cNvPr id="6" name="TextBox 5"/>
          <p:cNvSpPr txBox="1"/>
          <p:nvPr/>
        </p:nvSpPr>
        <p:spPr>
          <a:xfrm>
            <a:off x="193040" y="6429494"/>
            <a:ext cx="3416495" cy="307777"/>
          </a:xfrm>
          <a:prstGeom prst="rect">
            <a:avLst/>
          </a:prstGeom>
          <a:noFill/>
        </p:spPr>
        <p:txBody>
          <a:bodyPr wrap="none" rtlCol="0">
            <a:spAutoFit/>
          </a:bodyPr>
          <a:lstStyle/>
          <a:p>
            <a:r>
              <a:rPr lang="en-US" sz="1400" dirty="0"/>
              <a:t>From Martin &amp; Wang, Nat. Rev. Genet. 2011</a:t>
            </a:r>
          </a:p>
        </p:txBody>
      </p:sp>
      <p:sp>
        <p:nvSpPr>
          <p:cNvPr id="3" name="TextBox 2"/>
          <p:cNvSpPr txBox="1"/>
          <p:nvPr/>
        </p:nvSpPr>
        <p:spPr>
          <a:xfrm>
            <a:off x="577303" y="782489"/>
            <a:ext cx="4934426" cy="369332"/>
          </a:xfrm>
          <a:prstGeom prst="rect">
            <a:avLst/>
          </a:prstGeom>
          <a:solidFill>
            <a:srgbClr val="FFFFFF"/>
          </a:solidFill>
        </p:spPr>
        <p:txBody>
          <a:bodyPr wrap="none" rtlCol="0">
            <a:spAutoFit/>
          </a:bodyPr>
          <a:lstStyle/>
          <a:p>
            <a:r>
              <a:rPr lang="en-US" b="1" dirty="0"/>
              <a:t>Generate all substrings of length k from the reads</a:t>
            </a:r>
          </a:p>
        </p:txBody>
      </p:sp>
      <p:sp>
        <p:nvSpPr>
          <p:cNvPr id="8" name="TextBox 7"/>
          <p:cNvSpPr txBox="1"/>
          <p:nvPr/>
        </p:nvSpPr>
        <p:spPr>
          <a:xfrm>
            <a:off x="7019624" y="1814047"/>
            <a:ext cx="1359341" cy="369332"/>
          </a:xfrm>
          <a:prstGeom prst="rect">
            <a:avLst/>
          </a:prstGeom>
          <a:solidFill>
            <a:srgbClr val="FFFFFF"/>
          </a:solidFill>
        </p:spPr>
        <p:txBody>
          <a:bodyPr wrap="none" rtlCol="0">
            <a:spAutoFit/>
          </a:bodyPr>
          <a:lstStyle/>
          <a:p>
            <a:r>
              <a:rPr lang="en-US" dirty="0"/>
              <a:t>k-</a:t>
            </a:r>
            <a:r>
              <a:rPr lang="en-US" dirty="0" err="1"/>
              <a:t>mers</a:t>
            </a:r>
            <a:r>
              <a:rPr lang="en-US" dirty="0"/>
              <a:t> (k=5)</a:t>
            </a:r>
          </a:p>
        </p:txBody>
      </p:sp>
      <p:sp>
        <p:nvSpPr>
          <p:cNvPr id="9" name="TextBox 8"/>
          <p:cNvSpPr txBox="1"/>
          <p:nvPr/>
        </p:nvSpPr>
        <p:spPr>
          <a:xfrm>
            <a:off x="7015886" y="2786277"/>
            <a:ext cx="761747" cy="369332"/>
          </a:xfrm>
          <a:prstGeom prst="rect">
            <a:avLst/>
          </a:prstGeom>
          <a:solidFill>
            <a:srgbClr val="FFFFFF"/>
          </a:solidFill>
        </p:spPr>
        <p:txBody>
          <a:bodyPr wrap="none" rtlCol="0">
            <a:spAutoFit/>
          </a:bodyPr>
          <a:lstStyle/>
          <a:p>
            <a:r>
              <a:rPr lang="en-US" dirty="0"/>
              <a:t>Reads</a:t>
            </a:r>
          </a:p>
        </p:txBody>
      </p:sp>
      <p:sp>
        <p:nvSpPr>
          <p:cNvPr id="11" name="Freeform 10"/>
          <p:cNvSpPr/>
          <p:nvPr/>
        </p:nvSpPr>
        <p:spPr>
          <a:xfrm>
            <a:off x="1744769" y="1128836"/>
            <a:ext cx="5131673" cy="1706082"/>
          </a:xfrm>
          <a:custGeom>
            <a:avLst/>
            <a:gdLst>
              <a:gd name="connsiteX0" fmla="*/ 461850 w 5131673"/>
              <a:gd name="connsiteY0" fmla="*/ 38483 h 1706082"/>
              <a:gd name="connsiteX1" fmla="*/ 5003381 w 5131673"/>
              <a:gd name="connsiteY1" fmla="*/ 0 h 1706082"/>
              <a:gd name="connsiteX2" fmla="*/ 5131673 w 5131673"/>
              <a:gd name="connsiteY2" fmla="*/ 1346907 h 1706082"/>
              <a:gd name="connsiteX3" fmla="*/ 5003381 w 5131673"/>
              <a:gd name="connsiteY3" fmla="*/ 1693254 h 1706082"/>
              <a:gd name="connsiteX4" fmla="*/ 513167 w 5131673"/>
              <a:gd name="connsiteY4" fmla="*/ 1706082 h 1706082"/>
              <a:gd name="connsiteX5" fmla="*/ 538826 w 5131673"/>
              <a:gd name="connsiteY5" fmla="*/ 1488011 h 1706082"/>
              <a:gd name="connsiteX6" fmla="*/ 0 w 5131673"/>
              <a:gd name="connsiteY6" fmla="*/ 1488011 h 1706082"/>
              <a:gd name="connsiteX7" fmla="*/ 461850 w 5131673"/>
              <a:gd name="connsiteY7" fmla="*/ 38483 h 1706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31673" h="1706082">
                <a:moveTo>
                  <a:pt x="461850" y="38483"/>
                </a:moveTo>
                <a:lnTo>
                  <a:pt x="5003381" y="0"/>
                </a:lnTo>
                <a:lnTo>
                  <a:pt x="5131673" y="1346907"/>
                </a:lnTo>
                <a:lnTo>
                  <a:pt x="5003381" y="1693254"/>
                </a:lnTo>
                <a:lnTo>
                  <a:pt x="513167" y="1706082"/>
                </a:lnTo>
                <a:lnTo>
                  <a:pt x="538826" y="1488011"/>
                </a:lnTo>
                <a:lnTo>
                  <a:pt x="0" y="1488011"/>
                </a:lnTo>
                <a:lnTo>
                  <a:pt x="461850" y="38483"/>
                </a:lnTo>
                <a:close/>
              </a:path>
            </a:pathLst>
          </a:cu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Freeform 11"/>
          <p:cNvSpPr/>
          <p:nvPr/>
        </p:nvSpPr>
        <p:spPr>
          <a:xfrm>
            <a:off x="769751" y="3809822"/>
            <a:ext cx="7248488" cy="2193534"/>
          </a:xfrm>
          <a:custGeom>
            <a:avLst/>
            <a:gdLst>
              <a:gd name="connsiteX0" fmla="*/ 782580 w 7248488"/>
              <a:gd name="connsiteY0" fmla="*/ 0 h 2193534"/>
              <a:gd name="connsiteX1" fmla="*/ 808239 w 7248488"/>
              <a:gd name="connsiteY1" fmla="*/ 679867 h 2193534"/>
              <a:gd name="connsiteX2" fmla="*/ 0 w 7248488"/>
              <a:gd name="connsiteY2" fmla="*/ 2193534 h 2193534"/>
              <a:gd name="connsiteX3" fmla="*/ 7248488 w 7248488"/>
              <a:gd name="connsiteY3" fmla="*/ 2167878 h 2193534"/>
              <a:gd name="connsiteX4" fmla="*/ 7145855 w 7248488"/>
              <a:gd name="connsiteY4" fmla="*/ 25655 h 2193534"/>
              <a:gd name="connsiteX5" fmla="*/ 782580 w 7248488"/>
              <a:gd name="connsiteY5" fmla="*/ 0 h 2193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48488" h="2193534">
                <a:moveTo>
                  <a:pt x="782580" y="0"/>
                </a:moveTo>
                <a:lnTo>
                  <a:pt x="808239" y="679867"/>
                </a:lnTo>
                <a:lnTo>
                  <a:pt x="0" y="2193534"/>
                </a:lnTo>
                <a:lnTo>
                  <a:pt x="7248488" y="2167878"/>
                </a:lnTo>
                <a:lnTo>
                  <a:pt x="7145855" y="25655"/>
                </a:lnTo>
                <a:lnTo>
                  <a:pt x="782580" y="0"/>
                </a:lnTo>
                <a:close/>
              </a:path>
            </a:pathLst>
          </a:cu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ight Bracket 14"/>
          <p:cNvSpPr/>
          <p:nvPr/>
        </p:nvSpPr>
        <p:spPr>
          <a:xfrm rot="5400000">
            <a:off x="1958363" y="2941264"/>
            <a:ext cx="62210" cy="354615"/>
          </a:xfrm>
          <a:prstGeom prst="rightBracket">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25948615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14642"/>
            <a:ext cx="8229600" cy="1143000"/>
          </a:xfrm>
        </p:spPr>
        <p:txBody>
          <a:bodyPr>
            <a:normAutofit/>
          </a:bodyPr>
          <a:lstStyle/>
          <a:p>
            <a:r>
              <a:rPr lang="en-US" sz="3200" dirty="0"/>
              <a:t>Sequence Assembly via De </a:t>
            </a:r>
            <a:r>
              <a:rPr lang="en-US" sz="3200" dirty="0" err="1"/>
              <a:t>Bruijn</a:t>
            </a:r>
            <a:r>
              <a:rPr lang="en-US" sz="3200" dirty="0"/>
              <a:t> Graphs</a:t>
            </a:r>
          </a:p>
        </p:txBody>
      </p:sp>
      <p:pic>
        <p:nvPicPr>
          <p:cNvPr id="4" name="Picture 3" descr="Screen Shot 2013-03-06 at 12.40.4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5200" y="838200"/>
            <a:ext cx="6939280" cy="2466025"/>
          </a:xfrm>
          <a:prstGeom prst="rect">
            <a:avLst/>
          </a:prstGeom>
        </p:spPr>
      </p:pic>
      <p:pic>
        <p:nvPicPr>
          <p:cNvPr id="5" name="Picture 4" descr="Screen Shot 2013-03-06 at 12.43.15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4720" y="3642710"/>
            <a:ext cx="7233920" cy="2463275"/>
          </a:xfrm>
          <a:prstGeom prst="rect">
            <a:avLst/>
          </a:prstGeom>
        </p:spPr>
      </p:pic>
      <p:sp>
        <p:nvSpPr>
          <p:cNvPr id="6" name="TextBox 5"/>
          <p:cNvSpPr txBox="1"/>
          <p:nvPr/>
        </p:nvSpPr>
        <p:spPr>
          <a:xfrm>
            <a:off x="193040" y="6429494"/>
            <a:ext cx="3416495" cy="307777"/>
          </a:xfrm>
          <a:prstGeom prst="rect">
            <a:avLst/>
          </a:prstGeom>
          <a:noFill/>
        </p:spPr>
        <p:txBody>
          <a:bodyPr wrap="none" rtlCol="0">
            <a:spAutoFit/>
          </a:bodyPr>
          <a:lstStyle/>
          <a:p>
            <a:r>
              <a:rPr lang="en-US" sz="1400" dirty="0"/>
              <a:t>From Martin &amp; Wang, Nat. Rev. Genet. 2011</a:t>
            </a:r>
          </a:p>
        </p:txBody>
      </p:sp>
      <p:sp>
        <p:nvSpPr>
          <p:cNvPr id="3" name="TextBox 2"/>
          <p:cNvSpPr txBox="1"/>
          <p:nvPr/>
        </p:nvSpPr>
        <p:spPr>
          <a:xfrm>
            <a:off x="577303" y="782489"/>
            <a:ext cx="4934426" cy="369332"/>
          </a:xfrm>
          <a:prstGeom prst="rect">
            <a:avLst/>
          </a:prstGeom>
          <a:solidFill>
            <a:srgbClr val="FFFFFF"/>
          </a:solidFill>
        </p:spPr>
        <p:txBody>
          <a:bodyPr wrap="none" rtlCol="0">
            <a:spAutoFit/>
          </a:bodyPr>
          <a:lstStyle/>
          <a:p>
            <a:r>
              <a:rPr lang="en-US" b="1" dirty="0"/>
              <a:t>Generate all substrings of length k from the reads</a:t>
            </a:r>
          </a:p>
        </p:txBody>
      </p:sp>
      <p:sp>
        <p:nvSpPr>
          <p:cNvPr id="7" name="TextBox 6"/>
          <p:cNvSpPr txBox="1"/>
          <p:nvPr/>
        </p:nvSpPr>
        <p:spPr>
          <a:xfrm>
            <a:off x="577303" y="3489133"/>
            <a:ext cx="3006389" cy="369332"/>
          </a:xfrm>
          <a:prstGeom prst="rect">
            <a:avLst/>
          </a:prstGeom>
          <a:solidFill>
            <a:srgbClr val="FFFFFF"/>
          </a:solidFill>
        </p:spPr>
        <p:txBody>
          <a:bodyPr wrap="none" rtlCol="0">
            <a:spAutoFit/>
          </a:bodyPr>
          <a:lstStyle/>
          <a:p>
            <a:r>
              <a:rPr lang="en-US" b="1" dirty="0"/>
              <a:t>Construct the de </a:t>
            </a:r>
            <a:r>
              <a:rPr lang="en-US" b="1" dirty="0" err="1"/>
              <a:t>Bruijn</a:t>
            </a:r>
            <a:r>
              <a:rPr lang="en-US" b="1" dirty="0"/>
              <a:t> graph</a:t>
            </a:r>
          </a:p>
        </p:txBody>
      </p:sp>
      <p:sp>
        <p:nvSpPr>
          <p:cNvPr id="8" name="TextBox 7"/>
          <p:cNvSpPr txBox="1"/>
          <p:nvPr/>
        </p:nvSpPr>
        <p:spPr>
          <a:xfrm>
            <a:off x="7019624" y="1814047"/>
            <a:ext cx="1359341" cy="369332"/>
          </a:xfrm>
          <a:prstGeom prst="rect">
            <a:avLst/>
          </a:prstGeom>
          <a:solidFill>
            <a:srgbClr val="FFFFFF"/>
          </a:solidFill>
        </p:spPr>
        <p:txBody>
          <a:bodyPr wrap="none" rtlCol="0">
            <a:spAutoFit/>
          </a:bodyPr>
          <a:lstStyle/>
          <a:p>
            <a:r>
              <a:rPr lang="en-US" dirty="0"/>
              <a:t>k-</a:t>
            </a:r>
            <a:r>
              <a:rPr lang="en-US" dirty="0" err="1"/>
              <a:t>mers</a:t>
            </a:r>
            <a:r>
              <a:rPr lang="en-US" dirty="0"/>
              <a:t> (k=5)</a:t>
            </a:r>
          </a:p>
        </p:txBody>
      </p:sp>
      <p:sp>
        <p:nvSpPr>
          <p:cNvPr id="9" name="TextBox 8"/>
          <p:cNvSpPr txBox="1"/>
          <p:nvPr/>
        </p:nvSpPr>
        <p:spPr>
          <a:xfrm>
            <a:off x="7015886" y="2786277"/>
            <a:ext cx="761747" cy="369332"/>
          </a:xfrm>
          <a:prstGeom prst="rect">
            <a:avLst/>
          </a:prstGeom>
          <a:solidFill>
            <a:srgbClr val="FFFFFF"/>
          </a:solidFill>
        </p:spPr>
        <p:txBody>
          <a:bodyPr wrap="none" rtlCol="0">
            <a:spAutoFit/>
          </a:bodyPr>
          <a:lstStyle/>
          <a:p>
            <a:r>
              <a:rPr lang="en-US" dirty="0"/>
              <a:t>Reads</a:t>
            </a:r>
          </a:p>
        </p:txBody>
      </p:sp>
      <p:sp>
        <p:nvSpPr>
          <p:cNvPr id="10" name="TextBox 9"/>
          <p:cNvSpPr txBox="1"/>
          <p:nvPr/>
        </p:nvSpPr>
        <p:spPr>
          <a:xfrm>
            <a:off x="6158009" y="6119156"/>
            <a:ext cx="2351926" cy="369332"/>
          </a:xfrm>
          <a:prstGeom prst="rect">
            <a:avLst/>
          </a:prstGeom>
          <a:noFill/>
        </p:spPr>
        <p:txBody>
          <a:bodyPr wrap="none" rtlCol="0">
            <a:spAutoFit/>
          </a:bodyPr>
          <a:lstStyle/>
          <a:p>
            <a:r>
              <a:rPr lang="en-US" dirty="0"/>
              <a:t>Nodes = unique k-</a:t>
            </a:r>
            <a:r>
              <a:rPr lang="en-US" dirty="0" err="1"/>
              <a:t>mers</a:t>
            </a:r>
            <a:endParaRPr lang="en-US" dirty="0"/>
          </a:p>
        </p:txBody>
      </p:sp>
      <p:sp>
        <p:nvSpPr>
          <p:cNvPr id="11" name="Freeform 10"/>
          <p:cNvSpPr/>
          <p:nvPr/>
        </p:nvSpPr>
        <p:spPr>
          <a:xfrm>
            <a:off x="1744769" y="1128836"/>
            <a:ext cx="5131673" cy="1706082"/>
          </a:xfrm>
          <a:custGeom>
            <a:avLst/>
            <a:gdLst>
              <a:gd name="connsiteX0" fmla="*/ 461850 w 5131673"/>
              <a:gd name="connsiteY0" fmla="*/ 38483 h 1706082"/>
              <a:gd name="connsiteX1" fmla="*/ 5003381 w 5131673"/>
              <a:gd name="connsiteY1" fmla="*/ 0 h 1706082"/>
              <a:gd name="connsiteX2" fmla="*/ 5131673 w 5131673"/>
              <a:gd name="connsiteY2" fmla="*/ 1346907 h 1706082"/>
              <a:gd name="connsiteX3" fmla="*/ 5003381 w 5131673"/>
              <a:gd name="connsiteY3" fmla="*/ 1693254 h 1706082"/>
              <a:gd name="connsiteX4" fmla="*/ 513167 w 5131673"/>
              <a:gd name="connsiteY4" fmla="*/ 1706082 h 1706082"/>
              <a:gd name="connsiteX5" fmla="*/ 538826 w 5131673"/>
              <a:gd name="connsiteY5" fmla="*/ 1488011 h 1706082"/>
              <a:gd name="connsiteX6" fmla="*/ 0 w 5131673"/>
              <a:gd name="connsiteY6" fmla="*/ 1488011 h 1706082"/>
              <a:gd name="connsiteX7" fmla="*/ 461850 w 5131673"/>
              <a:gd name="connsiteY7" fmla="*/ 38483 h 1706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31673" h="1706082">
                <a:moveTo>
                  <a:pt x="461850" y="38483"/>
                </a:moveTo>
                <a:lnTo>
                  <a:pt x="5003381" y="0"/>
                </a:lnTo>
                <a:lnTo>
                  <a:pt x="5131673" y="1346907"/>
                </a:lnTo>
                <a:lnTo>
                  <a:pt x="5003381" y="1693254"/>
                </a:lnTo>
                <a:lnTo>
                  <a:pt x="513167" y="1706082"/>
                </a:lnTo>
                <a:lnTo>
                  <a:pt x="538826" y="1488011"/>
                </a:lnTo>
                <a:lnTo>
                  <a:pt x="0" y="1488011"/>
                </a:lnTo>
                <a:lnTo>
                  <a:pt x="461850" y="38483"/>
                </a:lnTo>
                <a:close/>
              </a:path>
            </a:pathLst>
          </a:cu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Freeform 11"/>
          <p:cNvSpPr/>
          <p:nvPr/>
        </p:nvSpPr>
        <p:spPr>
          <a:xfrm>
            <a:off x="769751" y="3809822"/>
            <a:ext cx="7248488" cy="2193534"/>
          </a:xfrm>
          <a:custGeom>
            <a:avLst/>
            <a:gdLst>
              <a:gd name="connsiteX0" fmla="*/ 782580 w 7248488"/>
              <a:gd name="connsiteY0" fmla="*/ 0 h 2193534"/>
              <a:gd name="connsiteX1" fmla="*/ 808239 w 7248488"/>
              <a:gd name="connsiteY1" fmla="*/ 679867 h 2193534"/>
              <a:gd name="connsiteX2" fmla="*/ 0 w 7248488"/>
              <a:gd name="connsiteY2" fmla="*/ 2193534 h 2193534"/>
              <a:gd name="connsiteX3" fmla="*/ 7248488 w 7248488"/>
              <a:gd name="connsiteY3" fmla="*/ 2167878 h 2193534"/>
              <a:gd name="connsiteX4" fmla="*/ 7145855 w 7248488"/>
              <a:gd name="connsiteY4" fmla="*/ 25655 h 2193534"/>
              <a:gd name="connsiteX5" fmla="*/ 782580 w 7248488"/>
              <a:gd name="connsiteY5" fmla="*/ 0 h 2193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48488" h="2193534">
                <a:moveTo>
                  <a:pt x="782580" y="0"/>
                </a:moveTo>
                <a:lnTo>
                  <a:pt x="808239" y="679867"/>
                </a:lnTo>
                <a:lnTo>
                  <a:pt x="0" y="2193534"/>
                </a:lnTo>
                <a:lnTo>
                  <a:pt x="7248488" y="2167878"/>
                </a:lnTo>
                <a:lnTo>
                  <a:pt x="7145855" y="25655"/>
                </a:lnTo>
                <a:lnTo>
                  <a:pt x="782580" y="0"/>
                </a:lnTo>
                <a:close/>
              </a:path>
            </a:pathLst>
          </a:cu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ight Bracket 14"/>
          <p:cNvSpPr/>
          <p:nvPr/>
        </p:nvSpPr>
        <p:spPr>
          <a:xfrm rot="5400000">
            <a:off x="1958363" y="2941264"/>
            <a:ext cx="62210" cy="354615"/>
          </a:xfrm>
          <a:prstGeom prst="rightBracket">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21240495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14642"/>
            <a:ext cx="8229600" cy="1143000"/>
          </a:xfrm>
        </p:spPr>
        <p:txBody>
          <a:bodyPr>
            <a:normAutofit/>
          </a:bodyPr>
          <a:lstStyle/>
          <a:p>
            <a:r>
              <a:rPr lang="en-US" sz="3200" dirty="0"/>
              <a:t>Sequence Assembly via De </a:t>
            </a:r>
            <a:r>
              <a:rPr lang="en-US" sz="3200" dirty="0" err="1"/>
              <a:t>Bruijn</a:t>
            </a:r>
            <a:r>
              <a:rPr lang="en-US" sz="3200" dirty="0"/>
              <a:t> Graphs</a:t>
            </a:r>
          </a:p>
        </p:txBody>
      </p:sp>
      <p:pic>
        <p:nvPicPr>
          <p:cNvPr id="4" name="Picture 3" descr="Screen Shot 2013-03-06 at 12.40.4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5200" y="838200"/>
            <a:ext cx="6939280" cy="2466025"/>
          </a:xfrm>
          <a:prstGeom prst="rect">
            <a:avLst/>
          </a:prstGeom>
        </p:spPr>
      </p:pic>
      <p:pic>
        <p:nvPicPr>
          <p:cNvPr id="5" name="Picture 4" descr="Screen Shot 2013-03-06 at 12.43.15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4720" y="3642710"/>
            <a:ext cx="7233920" cy="2463275"/>
          </a:xfrm>
          <a:prstGeom prst="rect">
            <a:avLst/>
          </a:prstGeom>
        </p:spPr>
      </p:pic>
      <p:sp>
        <p:nvSpPr>
          <p:cNvPr id="6" name="TextBox 5"/>
          <p:cNvSpPr txBox="1"/>
          <p:nvPr/>
        </p:nvSpPr>
        <p:spPr>
          <a:xfrm>
            <a:off x="193040" y="6429494"/>
            <a:ext cx="3416495" cy="307777"/>
          </a:xfrm>
          <a:prstGeom prst="rect">
            <a:avLst/>
          </a:prstGeom>
          <a:noFill/>
        </p:spPr>
        <p:txBody>
          <a:bodyPr wrap="none" rtlCol="0">
            <a:spAutoFit/>
          </a:bodyPr>
          <a:lstStyle/>
          <a:p>
            <a:r>
              <a:rPr lang="en-US" sz="1400" dirty="0"/>
              <a:t>From Martin &amp; Wang, Nat. Rev. Genet. 2011</a:t>
            </a:r>
          </a:p>
        </p:txBody>
      </p:sp>
      <p:sp>
        <p:nvSpPr>
          <p:cNvPr id="3" name="TextBox 2"/>
          <p:cNvSpPr txBox="1"/>
          <p:nvPr/>
        </p:nvSpPr>
        <p:spPr>
          <a:xfrm>
            <a:off x="577303" y="782489"/>
            <a:ext cx="4934426" cy="369332"/>
          </a:xfrm>
          <a:prstGeom prst="rect">
            <a:avLst/>
          </a:prstGeom>
          <a:solidFill>
            <a:srgbClr val="FFFFFF"/>
          </a:solidFill>
        </p:spPr>
        <p:txBody>
          <a:bodyPr wrap="none" rtlCol="0">
            <a:spAutoFit/>
          </a:bodyPr>
          <a:lstStyle/>
          <a:p>
            <a:r>
              <a:rPr lang="en-US" b="1" dirty="0"/>
              <a:t>Generate all substrings of length k from the reads</a:t>
            </a:r>
          </a:p>
        </p:txBody>
      </p:sp>
      <p:sp>
        <p:nvSpPr>
          <p:cNvPr id="7" name="TextBox 6"/>
          <p:cNvSpPr txBox="1"/>
          <p:nvPr/>
        </p:nvSpPr>
        <p:spPr>
          <a:xfrm>
            <a:off x="577303" y="3489133"/>
            <a:ext cx="3006389" cy="369332"/>
          </a:xfrm>
          <a:prstGeom prst="rect">
            <a:avLst/>
          </a:prstGeom>
          <a:solidFill>
            <a:srgbClr val="FFFFFF"/>
          </a:solidFill>
        </p:spPr>
        <p:txBody>
          <a:bodyPr wrap="none" rtlCol="0">
            <a:spAutoFit/>
          </a:bodyPr>
          <a:lstStyle/>
          <a:p>
            <a:r>
              <a:rPr lang="en-US" b="1" dirty="0"/>
              <a:t>Construct the de </a:t>
            </a:r>
            <a:r>
              <a:rPr lang="en-US" b="1" dirty="0" err="1"/>
              <a:t>Bruijn</a:t>
            </a:r>
            <a:r>
              <a:rPr lang="en-US" b="1" dirty="0"/>
              <a:t> graph</a:t>
            </a:r>
          </a:p>
        </p:txBody>
      </p:sp>
      <p:sp>
        <p:nvSpPr>
          <p:cNvPr id="8" name="TextBox 7"/>
          <p:cNvSpPr txBox="1"/>
          <p:nvPr/>
        </p:nvSpPr>
        <p:spPr>
          <a:xfrm>
            <a:off x="7019624" y="1814047"/>
            <a:ext cx="1359341" cy="369332"/>
          </a:xfrm>
          <a:prstGeom prst="rect">
            <a:avLst/>
          </a:prstGeom>
          <a:solidFill>
            <a:srgbClr val="FFFFFF"/>
          </a:solidFill>
        </p:spPr>
        <p:txBody>
          <a:bodyPr wrap="none" rtlCol="0">
            <a:spAutoFit/>
          </a:bodyPr>
          <a:lstStyle/>
          <a:p>
            <a:r>
              <a:rPr lang="en-US" dirty="0"/>
              <a:t>k-</a:t>
            </a:r>
            <a:r>
              <a:rPr lang="en-US" dirty="0" err="1"/>
              <a:t>mers</a:t>
            </a:r>
            <a:r>
              <a:rPr lang="en-US" dirty="0"/>
              <a:t> (k=5)</a:t>
            </a:r>
          </a:p>
        </p:txBody>
      </p:sp>
      <p:sp>
        <p:nvSpPr>
          <p:cNvPr id="9" name="TextBox 8"/>
          <p:cNvSpPr txBox="1"/>
          <p:nvPr/>
        </p:nvSpPr>
        <p:spPr>
          <a:xfrm>
            <a:off x="7015886" y="2786277"/>
            <a:ext cx="761747" cy="369332"/>
          </a:xfrm>
          <a:prstGeom prst="rect">
            <a:avLst/>
          </a:prstGeom>
          <a:solidFill>
            <a:srgbClr val="FFFFFF"/>
          </a:solidFill>
        </p:spPr>
        <p:txBody>
          <a:bodyPr wrap="none" rtlCol="0">
            <a:spAutoFit/>
          </a:bodyPr>
          <a:lstStyle/>
          <a:p>
            <a:r>
              <a:rPr lang="en-US" dirty="0"/>
              <a:t>Reads</a:t>
            </a:r>
          </a:p>
        </p:txBody>
      </p:sp>
      <p:sp>
        <p:nvSpPr>
          <p:cNvPr id="10" name="TextBox 9"/>
          <p:cNvSpPr txBox="1"/>
          <p:nvPr/>
        </p:nvSpPr>
        <p:spPr>
          <a:xfrm>
            <a:off x="6158009" y="6119156"/>
            <a:ext cx="2420630" cy="646331"/>
          </a:xfrm>
          <a:prstGeom prst="rect">
            <a:avLst/>
          </a:prstGeom>
          <a:noFill/>
        </p:spPr>
        <p:txBody>
          <a:bodyPr wrap="none" rtlCol="0">
            <a:spAutoFit/>
          </a:bodyPr>
          <a:lstStyle/>
          <a:p>
            <a:r>
              <a:rPr lang="en-US" dirty="0"/>
              <a:t>Nodes = unique k-</a:t>
            </a:r>
            <a:r>
              <a:rPr lang="en-US" dirty="0" err="1"/>
              <a:t>mers</a:t>
            </a:r>
            <a:endParaRPr lang="en-US" dirty="0"/>
          </a:p>
          <a:p>
            <a:r>
              <a:rPr lang="en-US" dirty="0"/>
              <a:t>Edges = overlap by (k-1)</a:t>
            </a:r>
          </a:p>
        </p:txBody>
      </p:sp>
      <p:sp>
        <p:nvSpPr>
          <p:cNvPr id="12" name="Freeform 11"/>
          <p:cNvSpPr/>
          <p:nvPr/>
        </p:nvSpPr>
        <p:spPr>
          <a:xfrm>
            <a:off x="1783256" y="1116008"/>
            <a:ext cx="5106015" cy="1718910"/>
          </a:xfrm>
          <a:custGeom>
            <a:avLst/>
            <a:gdLst>
              <a:gd name="connsiteX0" fmla="*/ 436193 w 5106015"/>
              <a:gd name="connsiteY0" fmla="*/ 25656 h 1718910"/>
              <a:gd name="connsiteX1" fmla="*/ 4964894 w 5106015"/>
              <a:gd name="connsiteY1" fmla="*/ 0 h 1718910"/>
              <a:gd name="connsiteX2" fmla="*/ 5106015 w 5106015"/>
              <a:gd name="connsiteY2" fmla="*/ 1154492 h 1718910"/>
              <a:gd name="connsiteX3" fmla="*/ 5016211 w 5106015"/>
              <a:gd name="connsiteY3" fmla="*/ 1718910 h 1718910"/>
              <a:gd name="connsiteX4" fmla="*/ 461851 w 5106015"/>
              <a:gd name="connsiteY4" fmla="*/ 1718910 h 1718910"/>
              <a:gd name="connsiteX5" fmla="*/ 461851 w 5106015"/>
              <a:gd name="connsiteY5" fmla="*/ 1718910 h 1718910"/>
              <a:gd name="connsiteX6" fmla="*/ 590143 w 5106015"/>
              <a:gd name="connsiteY6" fmla="*/ 1308424 h 1718910"/>
              <a:gd name="connsiteX7" fmla="*/ 0 w 5106015"/>
              <a:gd name="connsiteY7" fmla="*/ 1308424 h 1718910"/>
              <a:gd name="connsiteX8" fmla="*/ 436193 w 5106015"/>
              <a:gd name="connsiteY8" fmla="*/ 25656 h 1718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06015" h="1718910">
                <a:moveTo>
                  <a:pt x="436193" y="25656"/>
                </a:moveTo>
                <a:lnTo>
                  <a:pt x="4964894" y="0"/>
                </a:lnTo>
                <a:lnTo>
                  <a:pt x="5106015" y="1154492"/>
                </a:lnTo>
                <a:lnTo>
                  <a:pt x="5016211" y="1718910"/>
                </a:lnTo>
                <a:lnTo>
                  <a:pt x="461851" y="1718910"/>
                </a:lnTo>
                <a:lnTo>
                  <a:pt x="461851" y="1718910"/>
                </a:lnTo>
                <a:lnTo>
                  <a:pt x="590143" y="1308424"/>
                </a:lnTo>
                <a:lnTo>
                  <a:pt x="0" y="1308424"/>
                </a:lnTo>
                <a:lnTo>
                  <a:pt x="436193" y="25656"/>
                </a:lnTo>
                <a:close/>
              </a:path>
            </a:pathLst>
          </a:cu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ight Bracket 13"/>
          <p:cNvSpPr/>
          <p:nvPr/>
        </p:nvSpPr>
        <p:spPr>
          <a:xfrm rot="5400000">
            <a:off x="2035518" y="2941264"/>
            <a:ext cx="62210" cy="354615"/>
          </a:xfrm>
          <a:prstGeom prst="rightBracket">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 name="Freeform 14"/>
          <p:cNvSpPr/>
          <p:nvPr/>
        </p:nvSpPr>
        <p:spPr>
          <a:xfrm>
            <a:off x="769751" y="3809822"/>
            <a:ext cx="7248488" cy="2193534"/>
          </a:xfrm>
          <a:custGeom>
            <a:avLst/>
            <a:gdLst>
              <a:gd name="connsiteX0" fmla="*/ 782580 w 7248488"/>
              <a:gd name="connsiteY0" fmla="*/ 0 h 2193534"/>
              <a:gd name="connsiteX1" fmla="*/ 808239 w 7248488"/>
              <a:gd name="connsiteY1" fmla="*/ 679867 h 2193534"/>
              <a:gd name="connsiteX2" fmla="*/ 0 w 7248488"/>
              <a:gd name="connsiteY2" fmla="*/ 2193534 h 2193534"/>
              <a:gd name="connsiteX3" fmla="*/ 7248488 w 7248488"/>
              <a:gd name="connsiteY3" fmla="*/ 2167878 h 2193534"/>
              <a:gd name="connsiteX4" fmla="*/ 7145855 w 7248488"/>
              <a:gd name="connsiteY4" fmla="*/ 25655 h 2193534"/>
              <a:gd name="connsiteX5" fmla="*/ 782580 w 7248488"/>
              <a:gd name="connsiteY5" fmla="*/ 0 h 2193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48488" h="2193534">
                <a:moveTo>
                  <a:pt x="782580" y="0"/>
                </a:moveTo>
                <a:lnTo>
                  <a:pt x="808239" y="679867"/>
                </a:lnTo>
                <a:lnTo>
                  <a:pt x="0" y="2193534"/>
                </a:lnTo>
                <a:lnTo>
                  <a:pt x="7248488" y="2167878"/>
                </a:lnTo>
                <a:lnTo>
                  <a:pt x="7145855" y="25655"/>
                </a:lnTo>
                <a:lnTo>
                  <a:pt x="782580" y="0"/>
                </a:lnTo>
                <a:close/>
              </a:path>
            </a:pathLst>
          </a:cu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9448238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14642"/>
            <a:ext cx="8229600" cy="1143000"/>
          </a:xfrm>
        </p:spPr>
        <p:txBody>
          <a:bodyPr>
            <a:normAutofit/>
          </a:bodyPr>
          <a:lstStyle/>
          <a:p>
            <a:r>
              <a:rPr lang="en-US" sz="3200" dirty="0"/>
              <a:t>Sequence Assembly via De </a:t>
            </a:r>
            <a:r>
              <a:rPr lang="en-US" sz="3200" dirty="0" err="1"/>
              <a:t>Bruijn</a:t>
            </a:r>
            <a:r>
              <a:rPr lang="en-US" sz="3200" dirty="0"/>
              <a:t> Graphs</a:t>
            </a:r>
          </a:p>
        </p:txBody>
      </p:sp>
      <p:pic>
        <p:nvPicPr>
          <p:cNvPr id="4" name="Picture 3" descr="Screen Shot 2013-03-06 at 12.40.4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5200" y="838200"/>
            <a:ext cx="6939280" cy="2466025"/>
          </a:xfrm>
          <a:prstGeom prst="rect">
            <a:avLst/>
          </a:prstGeom>
        </p:spPr>
      </p:pic>
      <p:pic>
        <p:nvPicPr>
          <p:cNvPr id="5" name="Picture 4" descr="Screen Shot 2013-03-06 at 12.43.15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4720" y="3642710"/>
            <a:ext cx="7233920" cy="2463275"/>
          </a:xfrm>
          <a:prstGeom prst="rect">
            <a:avLst/>
          </a:prstGeom>
        </p:spPr>
      </p:pic>
      <p:sp>
        <p:nvSpPr>
          <p:cNvPr id="6" name="TextBox 5"/>
          <p:cNvSpPr txBox="1"/>
          <p:nvPr/>
        </p:nvSpPr>
        <p:spPr>
          <a:xfrm>
            <a:off x="193040" y="6429494"/>
            <a:ext cx="3416495" cy="307777"/>
          </a:xfrm>
          <a:prstGeom prst="rect">
            <a:avLst/>
          </a:prstGeom>
          <a:noFill/>
        </p:spPr>
        <p:txBody>
          <a:bodyPr wrap="none" rtlCol="0">
            <a:spAutoFit/>
          </a:bodyPr>
          <a:lstStyle/>
          <a:p>
            <a:r>
              <a:rPr lang="en-US" sz="1400" dirty="0"/>
              <a:t>From Martin &amp; Wang, Nat. Rev. Genet. 2011</a:t>
            </a:r>
          </a:p>
        </p:txBody>
      </p:sp>
      <p:sp>
        <p:nvSpPr>
          <p:cNvPr id="3" name="TextBox 2"/>
          <p:cNvSpPr txBox="1"/>
          <p:nvPr/>
        </p:nvSpPr>
        <p:spPr>
          <a:xfrm>
            <a:off x="577303" y="782489"/>
            <a:ext cx="4934426" cy="369332"/>
          </a:xfrm>
          <a:prstGeom prst="rect">
            <a:avLst/>
          </a:prstGeom>
          <a:solidFill>
            <a:srgbClr val="FFFFFF"/>
          </a:solidFill>
        </p:spPr>
        <p:txBody>
          <a:bodyPr wrap="none" rtlCol="0">
            <a:spAutoFit/>
          </a:bodyPr>
          <a:lstStyle/>
          <a:p>
            <a:r>
              <a:rPr lang="en-US" b="1" dirty="0"/>
              <a:t>Generate all substrings of length k from the reads</a:t>
            </a:r>
          </a:p>
        </p:txBody>
      </p:sp>
      <p:sp>
        <p:nvSpPr>
          <p:cNvPr id="7" name="TextBox 6"/>
          <p:cNvSpPr txBox="1"/>
          <p:nvPr/>
        </p:nvSpPr>
        <p:spPr>
          <a:xfrm>
            <a:off x="577303" y="3489133"/>
            <a:ext cx="3006389" cy="369332"/>
          </a:xfrm>
          <a:prstGeom prst="rect">
            <a:avLst/>
          </a:prstGeom>
          <a:solidFill>
            <a:srgbClr val="FFFFFF"/>
          </a:solidFill>
        </p:spPr>
        <p:txBody>
          <a:bodyPr wrap="none" rtlCol="0">
            <a:spAutoFit/>
          </a:bodyPr>
          <a:lstStyle/>
          <a:p>
            <a:r>
              <a:rPr lang="en-US" b="1" dirty="0"/>
              <a:t>Construct the de </a:t>
            </a:r>
            <a:r>
              <a:rPr lang="en-US" b="1" dirty="0" err="1"/>
              <a:t>Bruijn</a:t>
            </a:r>
            <a:r>
              <a:rPr lang="en-US" b="1" dirty="0"/>
              <a:t> graph</a:t>
            </a:r>
          </a:p>
        </p:txBody>
      </p:sp>
      <p:sp>
        <p:nvSpPr>
          <p:cNvPr id="8" name="TextBox 7"/>
          <p:cNvSpPr txBox="1"/>
          <p:nvPr/>
        </p:nvSpPr>
        <p:spPr>
          <a:xfrm>
            <a:off x="7019624" y="1814047"/>
            <a:ext cx="1359341" cy="369332"/>
          </a:xfrm>
          <a:prstGeom prst="rect">
            <a:avLst/>
          </a:prstGeom>
          <a:solidFill>
            <a:srgbClr val="FFFFFF"/>
          </a:solidFill>
        </p:spPr>
        <p:txBody>
          <a:bodyPr wrap="none" rtlCol="0">
            <a:spAutoFit/>
          </a:bodyPr>
          <a:lstStyle/>
          <a:p>
            <a:r>
              <a:rPr lang="en-US" dirty="0"/>
              <a:t>k-</a:t>
            </a:r>
            <a:r>
              <a:rPr lang="en-US" dirty="0" err="1"/>
              <a:t>mers</a:t>
            </a:r>
            <a:r>
              <a:rPr lang="en-US" dirty="0"/>
              <a:t> (k=5)</a:t>
            </a:r>
          </a:p>
        </p:txBody>
      </p:sp>
      <p:sp>
        <p:nvSpPr>
          <p:cNvPr id="9" name="TextBox 8"/>
          <p:cNvSpPr txBox="1"/>
          <p:nvPr/>
        </p:nvSpPr>
        <p:spPr>
          <a:xfrm>
            <a:off x="7015886" y="2786277"/>
            <a:ext cx="761747" cy="369332"/>
          </a:xfrm>
          <a:prstGeom prst="rect">
            <a:avLst/>
          </a:prstGeom>
          <a:solidFill>
            <a:srgbClr val="FFFFFF"/>
          </a:solidFill>
        </p:spPr>
        <p:txBody>
          <a:bodyPr wrap="none" rtlCol="0">
            <a:spAutoFit/>
          </a:bodyPr>
          <a:lstStyle/>
          <a:p>
            <a:r>
              <a:rPr lang="en-US" dirty="0"/>
              <a:t>Reads</a:t>
            </a:r>
          </a:p>
        </p:txBody>
      </p:sp>
      <p:sp>
        <p:nvSpPr>
          <p:cNvPr id="10" name="TextBox 9"/>
          <p:cNvSpPr txBox="1"/>
          <p:nvPr/>
        </p:nvSpPr>
        <p:spPr>
          <a:xfrm>
            <a:off x="6158009" y="6119156"/>
            <a:ext cx="2420630" cy="646331"/>
          </a:xfrm>
          <a:prstGeom prst="rect">
            <a:avLst/>
          </a:prstGeom>
          <a:noFill/>
        </p:spPr>
        <p:txBody>
          <a:bodyPr wrap="none" rtlCol="0">
            <a:spAutoFit/>
          </a:bodyPr>
          <a:lstStyle/>
          <a:p>
            <a:r>
              <a:rPr lang="en-US" dirty="0"/>
              <a:t>Nodes = unique k-</a:t>
            </a:r>
            <a:r>
              <a:rPr lang="en-US" dirty="0" err="1"/>
              <a:t>mers</a:t>
            </a:r>
            <a:endParaRPr lang="en-US" dirty="0"/>
          </a:p>
          <a:p>
            <a:r>
              <a:rPr lang="en-US" dirty="0"/>
              <a:t>Edges = overlap by (k-1)</a:t>
            </a:r>
          </a:p>
        </p:txBody>
      </p:sp>
      <p:sp>
        <p:nvSpPr>
          <p:cNvPr id="12" name="Freeform 11"/>
          <p:cNvSpPr/>
          <p:nvPr/>
        </p:nvSpPr>
        <p:spPr>
          <a:xfrm>
            <a:off x="1783256" y="1116008"/>
            <a:ext cx="5106015" cy="1718910"/>
          </a:xfrm>
          <a:custGeom>
            <a:avLst/>
            <a:gdLst>
              <a:gd name="connsiteX0" fmla="*/ 436193 w 5106015"/>
              <a:gd name="connsiteY0" fmla="*/ 25656 h 1718910"/>
              <a:gd name="connsiteX1" fmla="*/ 4964894 w 5106015"/>
              <a:gd name="connsiteY1" fmla="*/ 0 h 1718910"/>
              <a:gd name="connsiteX2" fmla="*/ 5106015 w 5106015"/>
              <a:gd name="connsiteY2" fmla="*/ 1154492 h 1718910"/>
              <a:gd name="connsiteX3" fmla="*/ 5016211 w 5106015"/>
              <a:gd name="connsiteY3" fmla="*/ 1718910 h 1718910"/>
              <a:gd name="connsiteX4" fmla="*/ 461851 w 5106015"/>
              <a:gd name="connsiteY4" fmla="*/ 1718910 h 1718910"/>
              <a:gd name="connsiteX5" fmla="*/ 461851 w 5106015"/>
              <a:gd name="connsiteY5" fmla="*/ 1718910 h 1718910"/>
              <a:gd name="connsiteX6" fmla="*/ 590143 w 5106015"/>
              <a:gd name="connsiteY6" fmla="*/ 1308424 h 1718910"/>
              <a:gd name="connsiteX7" fmla="*/ 0 w 5106015"/>
              <a:gd name="connsiteY7" fmla="*/ 1308424 h 1718910"/>
              <a:gd name="connsiteX8" fmla="*/ 436193 w 5106015"/>
              <a:gd name="connsiteY8" fmla="*/ 25656 h 1718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06015" h="1718910">
                <a:moveTo>
                  <a:pt x="436193" y="25656"/>
                </a:moveTo>
                <a:lnTo>
                  <a:pt x="4964894" y="0"/>
                </a:lnTo>
                <a:lnTo>
                  <a:pt x="5106015" y="1154492"/>
                </a:lnTo>
                <a:lnTo>
                  <a:pt x="5016211" y="1718910"/>
                </a:lnTo>
                <a:lnTo>
                  <a:pt x="461851" y="1718910"/>
                </a:lnTo>
                <a:lnTo>
                  <a:pt x="461851" y="1718910"/>
                </a:lnTo>
                <a:lnTo>
                  <a:pt x="590143" y="1308424"/>
                </a:lnTo>
                <a:lnTo>
                  <a:pt x="0" y="1308424"/>
                </a:lnTo>
                <a:lnTo>
                  <a:pt x="436193" y="25656"/>
                </a:lnTo>
                <a:close/>
              </a:path>
            </a:pathLst>
          </a:cu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Freeform 12"/>
          <p:cNvSpPr/>
          <p:nvPr/>
        </p:nvSpPr>
        <p:spPr>
          <a:xfrm>
            <a:off x="769751" y="3835477"/>
            <a:ext cx="7248488" cy="2167879"/>
          </a:xfrm>
          <a:custGeom>
            <a:avLst/>
            <a:gdLst>
              <a:gd name="connsiteX0" fmla="*/ 782580 w 7248488"/>
              <a:gd name="connsiteY0" fmla="*/ 0 h 2193534"/>
              <a:gd name="connsiteX1" fmla="*/ 808239 w 7248488"/>
              <a:gd name="connsiteY1" fmla="*/ 679867 h 2193534"/>
              <a:gd name="connsiteX2" fmla="*/ 0 w 7248488"/>
              <a:gd name="connsiteY2" fmla="*/ 2193534 h 2193534"/>
              <a:gd name="connsiteX3" fmla="*/ 7248488 w 7248488"/>
              <a:gd name="connsiteY3" fmla="*/ 2167878 h 2193534"/>
              <a:gd name="connsiteX4" fmla="*/ 7145855 w 7248488"/>
              <a:gd name="connsiteY4" fmla="*/ 25655 h 2193534"/>
              <a:gd name="connsiteX5" fmla="*/ 782580 w 7248488"/>
              <a:gd name="connsiteY5" fmla="*/ 0 h 2193534"/>
              <a:gd name="connsiteX0" fmla="*/ 1565160 w 7248488"/>
              <a:gd name="connsiteY0" fmla="*/ 0 h 2206362"/>
              <a:gd name="connsiteX1" fmla="*/ 808239 w 7248488"/>
              <a:gd name="connsiteY1" fmla="*/ 692695 h 2206362"/>
              <a:gd name="connsiteX2" fmla="*/ 0 w 7248488"/>
              <a:gd name="connsiteY2" fmla="*/ 2206362 h 2206362"/>
              <a:gd name="connsiteX3" fmla="*/ 7248488 w 7248488"/>
              <a:gd name="connsiteY3" fmla="*/ 2180706 h 2206362"/>
              <a:gd name="connsiteX4" fmla="*/ 7145855 w 7248488"/>
              <a:gd name="connsiteY4" fmla="*/ 38483 h 2206362"/>
              <a:gd name="connsiteX5" fmla="*/ 1565160 w 7248488"/>
              <a:gd name="connsiteY5" fmla="*/ 0 h 2206362"/>
              <a:gd name="connsiteX0" fmla="*/ 1565160 w 7248488"/>
              <a:gd name="connsiteY0" fmla="*/ 0 h 2206362"/>
              <a:gd name="connsiteX1" fmla="*/ 1334236 w 7248488"/>
              <a:gd name="connsiteY1" fmla="*/ 679867 h 2206362"/>
              <a:gd name="connsiteX2" fmla="*/ 0 w 7248488"/>
              <a:gd name="connsiteY2" fmla="*/ 2206362 h 2206362"/>
              <a:gd name="connsiteX3" fmla="*/ 7248488 w 7248488"/>
              <a:gd name="connsiteY3" fmla="*/ 2180706 h 2206362"/>
              <a:gd name="connsiteX4" fmla="*/ 7145855 w 7248488"/>
              <a:gd name="connsiteY4" fmla="*/ 38483 h 2206362"/>
              <a:gd name="connsiteX5" fmla="*/ 1565160 w 7248488"/>
              <a:gd name="connsiteY5" fmla="*/ 0 h 2206362"/>
              <a:gd name="connsiteX0" fmla="*/ 1565160 w 7248488"/>
              <a:gd name="connsiteY0" fmla="*/ 0 h 2206362"/>
              <a:gd name="connsiteX1" fmla="*/ 1334236 w 7248488"/>
              <a:gd name="connsiteY1" fmla="*/ 679867 h 2206362"/>
              <a:gd name="connsiteX2" fmla="*/ 0 w 7248488"/>
              <a:gd name="connsiteY2" fmla="*/ 2206362 h 2206362"/>
              <a:gd name="connsiteX3" fmla="*/ 7248488 w 7248488"/>
              <a:gd name="connsiteY3" fmla="*/ 2180706 h 2206362"/>
              <a:gd name="connsiteX4" fmla="*/ 7145855 w 7248488"/>
              <a:gd name="connsiteY4" fmla="*/ 38483 h 2206362"/>
              <a:gd name="connsiteX5" fmla="*/ 1565160 w 7248488"/>
              <a:gd name="connsiteY5" fmla="*/ 0 h 2206362"/>
              <a:gd name="connsiteX0" fmla="*/ 1372723 w 7248488"/>
              <a:gd name="connsiteY0" fmla="*/ 76966 h 2167879"/>
              <a:gd name="connsiteX1" fmla="*/ 1334236 w 7248488"/>
              <a:gd name="connsiteY1" fmla="*/ 641384 h 2167879"/>
              <a:gd name="connsiteX2" fmla="*/ 0 w 7248488"/>
              <a:gd name="connsiteY2" fmla="*/ 2167879 h 2167879"/>
              <a:gd name="connsiteX3" fmla="*/ 7248488 w 7248488"/>
              <a:gd name="connsiteY3" fmla="*/ 2142223 h 2167879"/>
              <a:gd name="connsiteX4" fmla="*/ 7145855 w 7248488"/>
              <a:gd name="connsiteY4" fmla="*/ 0 h 2167879"/>
              <a:gd name="connsiteX5" fmla="*/ 1372723 w 7248488"/>
              <a:gd name="connsiteY5" fmla="*/ 76966 h 2167879"/>
              <a:gd name="connsiteX0" fmla="*/ 1289899 w 7248488"/>
              <a:gd name="connsiteY0" fmla="*/ 26349 h 2167879"/>
              <a:gd name="connsiteX1" fmla="*/ 1334236 w 7248488"/>
              <a:gd name="connsiteY1" fmla="*/ 641384 h 2167879"/>
              <a:gd name="connsiteX2" fmla="*/ 0 w 7248488"/>
              <a:gd name="connsiteY2" fmla="*/ 2167879 h 2167879"/>
              <a:gd name="connsiteX3" fmla="*/ 7248488 w 7248488"/>
              <a:gd name="connsiteY3" fmla="*/ 2142223 h 2167879"/>
              <a:gd name="connsiteX4" fmla="*/ 7145855 w 7248488"/>
              <a:gd name="connsiteY4" fmla="*/ 0 h 2167879"/>
              <a:gd name="connsiteX5" fmla="*/ 1289899 w 7248488"/>
              <a:gd name="connsiteY5" fmla="*/ 26349 h 2167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48488" h="2167879">
                <a:moveTo>
                  <a:pt x="1289899" y="26349"/>
                </a:moveTo>
                <a:lnTo>
                  <a:pt x="1334236" y="641384"/>
                </a:lnTo>
                <a:cubicBezTo>
                  <a:pt x="-252307" y="906490"/>
                  <a:pt x="444745" y="1659047"/>
                  <a:pt x="0" y="2167879"/>
                </a:cubicBezTo>
                <a:lnTo>
                  <a:pt x="7248488" y="2142223"/>
                </a:lnTo>
                <a:lnTo>
                  <a:pt x="7145855" y="0"/>
                </a:lnTo>
                <a:lnTo>
                  <a:pt x="1289899" y="26349"/>
                </a:lnTo>
                <a:close/>
              </a:path>
            </a:pathLst>
          </a:cu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ight Bracket 13"/>
          <p:cNvSpPr/>
          <p:nvPr/>
        </p:nvSpPr>
        <p:spPr>
          <a:xfrm rot="5400000">
            <a:off x="2035518" y="2941264"/>
            <a:ext cx="62210" cy="354615"/>
          </a:xfrm>
          <a:prstGeom prst="rightBracket">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 name="TextBox 14"/>
          <p:cNvSpPr txBox="1"/>
          <p:nvPr/>
        </p:nvSpPr>
        <p:spPr>
          <a:xfrm>
            <a:off x="1432324" y="2020931"/>
            <a:ext cx="1375572" cy="369332"/>
          </a:xfrm>
          <a:prstGeom prst="rect">
            <a:avLst/>
          </a:prstGeom>
          <a:noFill/>
        </p:spPr>
        <p:txBody>
          <a:bodyPr wrap="none" rtlCol="0">
            <a:spAutoFit/>
          </a:bodyPr>
          <a:lstStyle/>
          <a:p>
            <a:r>
              <a:rPr lang="en-US" dirty="0"/>
              <a:t>(k-1) overlap</a:t>
            </a:r>
          </a:p>
        </p:txBody>
      </p:sp>
      <p:sp>
        <p:nvSpPr>
          <p:cNvPr id="16" name="Rectangle 15"/>
          <p:cNvSpPr/>
          <p:nvPr/>
        </p:nvSpPr>
        <p:spPr>
          <a:xfrm>
            <a:off x="1565275" y="4206875"/>
            <a:ext cx="85725" cy="200025"/>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44183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14642"/>
            <a:ext cx="8229600" cy="1143000"/>
          </a:xfrm>
        </p:spPr>
        <p:txBody>
          <a:bodyPr>
            <a:normAutofit/>
          </a:bodyPr>
          <a:lstStyle/>
          <a:p>
            <a:r>
              <a:rPr lang="en-US" sz="3200" dirty="0"/>
              <a:t>Sequence Assembly via De </a:t>
            </a:r>
            <a:r>
              <a:rPr lang="en-US" sz="3200" dirty="0" err="1"/>
              <a:t>Bruijn</a:t>
            </a:r>
            <a:r>
              <a:rPr lang="en-US" sz="3200" dirty="0"/>
              <a:t> Graphs</a:t>
            </a:r>
          </a:p>
        </p:txBody>
      </p:sp>
      <p:pic>
        <p:nvPicPr>
          <p:cNvPr id="4" name="Picture 3" descr="Screen Shot 2013-03-06 at 12.40.4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5200" y="838200"/>
            <a:ext cx="6939280" cy="2466025"/>
          </a:xfrm>
          <a:prstGeom prst="rect">
            <a:avLst/>
          </a:prstGeom>
        </p:spPr>
      </p:pic>
      <p:pic>
        <p:nvPicPr>
          <p:cNvPr id="5" name="Picture 4" descr="Screen Shot 2013-03-06 at 12.43.15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4720" y="3642710"/>
            <a:ext cx="7233920" cy="2463275"/>
          </a:xfrm>
          <a:prstGeom prst="rect">
            <a:avLst/>
          </a:prstGeom>
        </p:spPr>
      </p:pic>
      <p:sp>
        <p:nvSpPr>
          <p:cNvPr id="6" name="TextBox 5"/>
          <p:cNvSpPr txBox="1"/>
          <p:nvPr/>
        </p:nvSpPr>
        <p:spPr>
          <a:xfrm>
            <a:off x="193040" y="6429494"/>
            <a:ext cx="3416495" cy="307777"/>
          </a:xfrm>
          <a:prstGeom prst="rect">
            <a:avLst/>
          </a:prstGeom>
          <a:noFill/>
        </p:spPr>
        <p:txBody>
          <a:bodyPr wrap="none" rtlCol="0">
            <a:spAutoFit/>
          </a:bodyPr>
          <a:lstStyle/>
          <a:p>
            <a:r>
              <a:rPr lang="en-US" sz="1400" dirty="0"/>
              <a:t>From Martin &amp; Wang, Nat. Rev. Genet. 2011</a:t>
            </a:r>
          </a:p>
        </p:txBody>
      </p:sp>
      <p:sp>
        <p:nvSpPr>
          <p:cNvPr id="3" name="TextBox 2"/>
          <p:cNvSpPr txBox="1"/>
          <p:nvPr/>
        </p:nvSpPr>
        <p:spPr>
          <a:xfrm>
            <a:off x="577303" y="782489"/>
            <a:ext cx="4934426" cy="369332"/>
          </a:xfrm>
          <a:prstGeom prst="rect">
            <a:avLst/>
          </a:prstGeom>
          <a:solidFill>
            <a:srgbClr val="FFFFFF"/>
          </a:solidFill>
        </p:spPr>
        <p:txBody>
          <a:bodyPr wrap="none" rtlCol="0">
            <a:spAutoFit/>
          </a:bodyPr>
          <a:lstStyle/>
          <a:p>
            <a:r>
              <a:rPr lang="en-US" b="1" dirty="0"/>
              <a:t>Generate all substrings of length k from the reads</a:t>
            </a:r>
          </a:p>
        </p:txBody>
      </p:sp>
      <p:sp>
        <p:nvSpPr>
          <p:cNvPr id="7" name="TextBox 6"/>
          <p:cNvSpPr txBox="1"/>
          <p:nvPr/>
        </p:nvSpPr>
        <p:spPr>
          <a:xfrm>
            <a:off x="577303" y="3489133"/>
            <a:ext cx="3006389" cy="369332"/>
          </a:xfrm>
          <a:prstGeom prst="rect">
            <a:avLst/>
          </a:prstGeom>
          <a:solidFill>
            <a:srgbClr val="FFFFFF"/>
          </a:solidFill>
        </p:spPr>
        <p:txBody>
          <a:bodyPr wrap="none" rtlCol="0">
            <a:spAutoFit/>
          </a:bodyPr>
          <a:lstStyle/>
          <a:p>
            <a:r>
              <a:rPr lang="en-US" b="1" dirty="0"/>
              <a:t>Construct the de </a:t>
            </a:r>
            <a:r>
              <a:rPr lang="en-US" b="1" dirty="0" err="1"/>
              <a:t>Bruijn</a:t>
            </a:r>
            <a:r>
              <a:rPr lang="en-US" b="1" dirty="0"/>
              <a:t> graph</a:t>
            </a:r>
          </a:p>
        </p:txBody>
      </p:sp>
      <p:sp>
        <p:nvSpPr>
          <p:cNvPr id="8" name="TextBox 7"/>
          <p:cNvSpPr txBox="1"/>
          <p:nvPr/>
        </p:nvSpPr>
        <p:spPr>
          <a:xfrm>
            <a:off x="7019624" y="1814047"/>
            <a:ext cx="1359341" cy="369332"/>
          </a:xfrm>
          <a:prstGeom prst="rect">
            <a:avLst/>
          </a:prstGeom>
          <a:solidFill>
            <a:srgbClr val="FFFFFF"/>
          </a:solidFill>
        </p:spPr>
        <p:txBody>
          <a:bodyPr wrap="none" rtlCol="0">
            <a:spAutoFit/>
          </a:bodyPr>
          <a:lstStyle/>
          <a:p>
            <a:r>
              <a:rPr lang="en-US" dirty="0"/>
              <a:t>k-</a:t>
            </a:r>
            <a:r>
              <a:rPr lang="en-US" dirty="0" err="1"/>
              <a:t>mers</a:t>
            </a:r>
            <a:r>
              <a:rPr lang="en-US" dirty="0"/>
              <a:t> (k=5)</a:t>
            </a:r>
          </a:p>
        </p:txBody>
      </p:sp>
      <p:sp>
        <p:nvSpPr>
          <p:cNvPr id="9" name="TextBox 8"/>
          <p:cNvSpPr txBox="1"/>
          <p:nvPr/>
        </p:nvSpPr>
        <p:spPr>
          <a:xfrm>
            <a:off x="7015886" y="2786277"/>
            <a:ext cx="761747" cy="369332"/>
          </a:xfrm>
          <a:prstGeom prst="rect">
            <a:avLst/>
          </a:prstGeom>
          <a:solidFill>
            <a:srgbClr val="FFFFFF"/>
          </a:solidFill>
        </p:spPr>
        <p:txBody>
          <a:bodyPr wrap="none" rtlCol="0">
            <a:spAutoFit/>
          </a:bodyPr>
          <a:lstStyle/>
          <a:p>
            <a:r>
              <a:rPr lang="en-US" dirty="0"/>
              <a:t>Reads</a:t>
            </a:r>
          </a:p>
        </p:txBody>
      </p:sp>
      <p:sp>
        <p:nvSpPr>
          <p:cNvPr id="10" name="TextBox 9"/>
          <p:cNvSpPr txBox="1"/>
          <p:nvPr/>
        </p:nvSpPr>
        <p:spPr>
          <a:xfrm>
            <a:off x="6158009" y="6119156"/>
            <a:ext cx="2420630" cy="646331"/>
          </a:xfrm>
          <a:prstGeom prst="rect">
            <a:avLst/>
          </a:prstGeom>
          <a:noFill/>
        </p:spPr>
        <p:txBody>
          <a:bodyPr wrap="none" rtlCol="0">
            <a:spAutoFit/>
          </a:bodyPr>
          <a:lstStyle/>
          <a:p>
            <a:r>
              <a:rPr lang="en-US" dirty="0"/>
              <a:t>Nodes = unique k-</a:t>
            </a:r>
            <a:r>
              <a:rPr lang="en-US" dirty="0" err="1"/>
              <a:t>mers</a:t>
            </a:r>
            <a:endParaRPr lang="en-US" dirty="0"/>
          </a:p>
          <a:p>
            <a:r>
              <a:rPr lang="en-US" dirty="0"/>
              <a:t>Edges = overlap by (k-1)</a:t>
            </a:r>
          </a:p>
        </p:txBody>
      </p:sp>
      <p:sp>
        <p:nvSpPr>
          <p:cNvPr id="12" name="Freeform 11"/>
          <p:cNvSpPr/>
          <p:nvPr/>
        </p:nvSpPr>
        <p:spPr>
          <a:xfrm>
            <a:off x="1783256" y="1116008"/>
            <a:ext cx="5106015" cy="1718910"/>
          </a:xfrm>
          <a:custGeom>
            <a:avLst/>
            <a:gdLst>
              <a:gd name="connsiteX0" fmla="*/ 436193 w 5106015"/>
              <a:gd name="connsiteY0" fmla="*/ 25656 h 1718910"/>
              <a:gd name="connsiteX1" fmla="*/ 4964894 w 5106015"/>
              <a:gd name="connsiteY1" fmla="*/ 0 h 1718910"/>
              <a:gd name="connsiteX2" fmla="*/ 5106015 w 5106015"/>
              <a:gd name="connsiteY2" fmla="*/ 1154492 h 1718910"/>
              <a:gd name="connsiteX3" fmla="*/ 5016211 w 5106015"/>
              <a:gd name="connsiteY3" fmla="*/ 1718910 h 1718910"/>
              <a:gd name="connsiteX4" fmla="*/ 461851 w 5106015"/>
              <a:gd name="connsiteY4" fmla="*/ 1718910 h 1718910"/>
              <a:gd name="connsiteX5" fmla="*/ 461851 w 5106015"/>
              <a:gd name="connsiteY5" fmla="*/ 1718910 h 1718910"/>
              <a:gd name="connsiteX6" fmla="*/ 590143 w 5106015"/>
              <a:gd name="connsiteY6" fmla="*/ 1308424 h 1718910"/>
              <a:gd name="connsiteX7" fmla="*/ 0 w 5106015"/>
              <a:gd name="connsiteY7" fmla="*/ 1308424 h 1718910"/>
              <a:gd name="connsiteX8" fmla="*/ 436193 w 5106015"/>
              <a:gd name="connsiteY8" fmla="*/ 25656 h 1718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06015" h="1718910">
                <a:moveTo>
                  <a:pt x="436193" y="25656"/>
                </a:moveTo>
                <a:lnTo>
                  <a:pt x="4964894" y="0"/>
                </a:lnTo>
                <a:lnTo>
                  <a:pt x="5106015" y="1154492"/>
                </a:lnTo>
                <a:lnTo>
                  <a:pt x="5016211" y="1718910"/>
                </a:lnTo>
                <a:lnTo>
                  <a:pt x="461851" y="1718910"/>
                </a:lnTo>
                <a:lnTo>
                  <a:pt x="461851" y="1718910"/>
                </a:lnTo>
                <a:lnTo>
                  <a:pt x="590143" y="1308424"/>
                </a:lnTo>
                <a:lnTo>
                  <a:pt x="0" y="1308424"/>
                </a:lnTo>
                <a:lnTo>
                  <a:pt x="436193" y="25656"/>
                </a:lnTo>
                <a:close/>
              </a:path>
            </a:pathLst>
          </a:cu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Freeform 12"/>
          <p:cNvSpPr/>
          <p:nvPr/>
        </p:nvSpPr>
        <p:spPr>
          <a:xfrm>
            <a:off x="769751" y="3835477"/>
            <a:ext cx="7248488" cy="2167879"/>
          </a:xfrm>
          <a:custGeom>
            <a:avLst/>
            <a:gdLst>
              <a:gd name="connsiteX0" fmla="*/ 782580 w 7248488"/>
              <a:gd name="connsiteY0" fmla="*/ 0 h 2193534"/>
              <a:gd name="connsiteX1" fmla="*/ 808239 w 7248488"/>
              <a:gd name="connsiteY1" fmla="*/ 679867 h 2193534"/>
              <a:gd name="connsiteX2" fmla="*/ 0 w 7248488"/>
              <a:gd name="connsiteY2" fmla="*/ 2193534 h 2193534"/>
              <a:gd name="connsiteX3" fmla="*/ 7248488 w 7248488"/>
              <a:gd name="connsiteY3" fmla="*/ 2167878 h 2193534"/>
              <a:gd name="connsiteX4" fmla="*/ 7145855 w 7248488"/>
              <a:gd name="connsiteY4" fmla="*/ 25655 h 2193534"/>
              <a:gd name="connsiteX5" fmla="*/ 782580 w 7248488"/>
              <a:gd name="connsiteY5" fmla="*/ 0 h 2193534"/>
              <a:gd name="connsiteX0" fmla="*/ 1565160 w 7248488"/>
              <a:gd name="connsiteY0" fmla="*/ 0 h 2206362"/>
              <a:gd name="connsiteX1" fmla="*/ 808239 w 7248488"/>
              <a:gd name="connsiteY1" fmla="*/ 692695 h 2206362"/>
              <a:gd name="connsiteX2" fmla="*/ 0 w 7248488"/>
              <a:gd name="connsiteY2" fmla="*/ 2206362 h 2206362"/>
              <a:gd name="connsiteX3" fmla="*/ 7248488 w 7248488"/>
              <a:gd name="connsiteY3" fmla="*/ 2180706 h 2206362"/>
              <a:gd name="connsiteX4" fmla="*/ 7145855 w 7248488"/>
              <a:gd name="connsiteY4" fmla="*/ 38483 h 2206362"/>
              <a:gd name="connsiteX5" fmla="*/ 1565160 w 7248488"/>
              <a:gd name="connsiteY5" fmla="*/ 0 h 2206362"/>
              <a:gd name="connsiteX0" fmla="*/ 1565160 w 7248488"/>
              <a:gd name="connsiteY0" fmla="*/ 0 h 2206362"/>
              <a:gd name="connsiteX1" fmla="*/ 1334236 w 7248488"/>
              <a:gd name="connsiteY1" fmla="*/ 679867 h 2206362"/>
              <a:gd name="connsiteX2" fmla="*/ 0 w 7248488"/>
              <a:gd name="connsiteY2" fmla="*/ 2206362 h 2206362"/>
              <a:gd name="connsiteX3" fmla="*/ 7248488 w 7248488"/>
              <a:gd name="connsiteY3" fmla="*/ 2180706 h 2206362"/>
              <a:gd name="connsiteX4" fmla="*/ 7145855 w 7248488"/>
              <a:gd name="connsiteY4" fmla="*/ 38483 h 2206362"/>
              <a:gd name="connsiteX5" fmla="*/ 1565160 w 7248488"/>
              <a:gd name="connsiteY5" fmla="*/ 0 h 2206362"/>
              <a:gd name="connsiteX0" fmla="*/ 1565160 w 7248488"/>
              <a:gd name="connsiteY0" fmla="*/ 0 h 2206362"/>
              <a:gd name="connsiteX1" fmla="*/ 1334236 w 7248488"/>
              <a:gd name="connsiteY1" fmla="*/ 679867 h 2206362"/>
              <a:gd name="connsiteX2" fmla="*/ 0 w 7248488"/>
              <a:gd name="connsiteY2" fmla="*/ 2206362 h 2206362"/>
              <a:gd name="connsiteX3" fmla="*/ 7248488 w 7248488"/>
              <a:gd name="connsiteY3" fmla="*/ 2180706 h 2206362"/>
              <a:gd name="connsiteX4" fmla="*/ 7145855 w 7248488"/>
              <a:gd name="connsiteY4" fmla="*/ 38483 h 2206362"/>
              <a:gd name="connsiteX5" fmla="*/ 1565160 w 7248488"/>
              <a:gd name="connsiteY5" fmla="*/ 0 h 2206362"/>
              <a:gd name="connsiteX0" fmla="*/ 1372723 w 7248488"/>
              <a:gd name="connsiteY0" fmla="*/ 76966 h 2167879"/>
              <a:gd name="connsiteX1" fmla="*/ 1334236 w 7248488"/>
              <a:gd name="connsiteY1" fmla="*/ 641384 h 2167879"/>
              <a:gd name="connsiteX2" fmla="*/ 0 w 7248488"/>
              <a:gd name="connsiteY2" fmla="*/ 2167879 h 2167879"/>
              <a:gd name="connsiteX3" fmla="*/ 7248488 w 7248488"/>
              <a:gd name="connsiteY3" fmla="*/ 2142223 h 2167879"/>
              <a:gd name="connsiteX4" fmla="*/ 7145855 w 7248488"/>
              <a:gd name="connsiteY4" fmla="*/ 0 h 2167879"/>
              <a:gd name="connsiteX5" fmla="*/ 1372723 w 7248488"/>
              <a:gd name="connsiteY5" fmla="*/ 76966 h 2167879"/>
              <a:gd name="connsiteX0" fmla="*/ 1289899 w 7248488"/>
              <a:gd name="connsiteY0" fmla="*/ 26349 h 2167879"/>
              <a:gd name="connsiteX1" fmla="*/ 1334236 w 7248488"/>
              <a:gd name="connsiteY1" fmla="*/ 641384 h 2167879"/>
              <a:gd name="connsiteX2" fmla="*/ 0 w 7248488"/>
              <a:gd name="connsiteY2" fmla="*/ 2167879 h 2167879"/>
              <a:gd name="connsiteX3" fmla="*/ 7248488 w 7248488"/>
              <a:gd name="connsiteY3" fmla="*/ 2142223 h 2167879"/>
              <a:gd name="connsiteX4" fmla="*/ 7145855 w 7248488"/>
              <a:gd name="connsiteY4" fmla="*/ 0 h 2167879"/>
              <a:gd name="connsiteX5" fmla="*/ 1289899 w 7248488"/>
              <a:gd name="connsiteY5" fmla="*/ 26349 h 2167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48488" h="2167879">
                <a:moveTo>
                  <a:pt x="1289899" y="26349"/>
                </a:moveTo>
                <a:lnTo>
                  <a:pt x="1334236" y="641384"/>
                </a:lnTo>
                <a:cubicBezTo>
                  <a:pt x="-252307" y="906490"/>
                  <a:pt x="444745" y="1659047"/>
                  <a:pt x="0" y="2167879"/>
                </a:cubicBezTo>
                <a:lnTo>
                  <a:pt x="7248488" y="2142223"/>
                </a:lnTo>
                <a:lnTo>
                  <a:pt x="7145855" y="0"/>
                </a:lnTo>
                <a:lnTo>
                  <a:pt x="1289899" y="26349"/>
                </a:lnTo>
                <a:close/>
              </a:path>
            </a:pathLst>
          </a:cu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ight Bracket 13"/>
          <p:cNvSpPr/>
          <p:nvPr/>
        </p:nvSpPr>
        <p:spPr>
          <a:xfrm rot="5400000">
            <a:off x="2035518" y="2941264"/>
            <a:ext cx="62210" cy="354615"/>
          </a:xfrm>
          <a:prstGeom prst="rightBracket">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 name="TextBox 10"/>
          <p:cNvSpPr txBox="1"/>
          <p:nvPr/>
        </p:nvSpPr>
        <p:spPr>
          <a:xfrm>
            <a:off x="1432324" y="2020931"/>
            <a:ext cx="1375572" cy="369332"/>
          </a:xfrm>
          <a:prstGeom prst="rect">
            <a:avLst/>
          </a:prstGeom>
          <a:noFill/>
        </p:spPr>
        <p:txBody>
          <a:bodyPr wrap="none" rtlCol="0">
            <a:spAutoFit/>
          </a:bodyPr>
          <a:lstStyle/>
          <a:p>
            <a:r>
              <a:rPr lang="en-US" dirty="0"/>
              <a:t>(k-1) overlap</a:t>
            </a:r>
          </a:p>
        </p:txBody>
      </p:sp>
      <p:cxnSp>
        <p:nvCxnSpPr>
          <p:cNvPr id="16" name="Straight Arrow Connector 15"/>
          <p:cNvCxnSpPr/>
          <p:nvPr/>
        </p:nvCxnSpPr>
        <p:spPr>
          <a:xfrm flipV="1">
            <a:off x="1546225" y="4295775"/>
            <a:ext cx="123825" cy="3175"/>
          </a:xfrm>
          <a:prstGeom prst="straightConnector1">
            <a:avLst/>
          </a:prstGeom>
          <a:ln w="19050" cmpd="sng">
            <a:solidFill>
              <a:schemeClr val="tx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091188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14642"/>
            <a:ext cx="8229600" cy="1143000"/>
          </a:xfrm>
        </p:spPr>
        <p:txBody>
          <a:bodyPr>
            <a:normAutofit/>
          </a:bodyPr>
          <a:lstStyle/>
          <a:p>
            <a:r>
              <a:rPr lang="en-US" sz="3200" dirty="0"/>
              <a:t>Sequence Assembly via De </a:t>
            </a:r>
            <a:r>
              <a:rPr lang="en-US" sz="3200" dirty="0" err="1"/>
              <a:t>Bruijn</a:t>
            </a:r>
            <a:r>
              <a:rPr lang="en-US" sz="3200" dirty="0"/>
              <a:t> Graphs</a:t>
            </a:r>
          </a:p>
        </p:txBody>
      </p:sp>
      <p:pic>
        <p:nvPicPr>
          <p:cNvPr id="4" name="Picture 3" descr="Screen Shot 2013-03-06 at 12.40.4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5200" y="838200"/>
            <a:ext cx="6939280" cy="2466025"/>
          </a:xfrm>
          <a:prstGeom prst="rect">
            <a:avLst/>
          </a:prstGeom>
        </p:spPr>
      </p:pic>
      <p:pic>
        <p:nvPicPr>
          <p:cNvPr id="5" name="Picture 4" descr="Screen Shot 2013-03-06 at 12.43.15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4720" y="3642710"/>
            <a:ext cx="7233920" cy="2463275"/>
          </a:xfrm>
          <a:prstGeom prst="rect">
            <a:avLst/>
          </a:prstGeom>
        </p:spPr>
      </p:pic>
      <p:sp>
        <p:nvSpPr>
          <p:cNvPr id="6" name="TextBox 5"/>
          <p:cNvSpPr txBox="1"/>
          <p:nvPr/>
        </p:nvSpPr>
        <p:spPr>
          <a:xfrm>
            <a:off x="193040" y="6429494"/>
            <a:ext cx="3416495" cy="307777"/>
          </a:xfrm>
          <a:prstGeom prst="rect">
            <a:avLst/>
          </a:prstGeom>
          <a:noFill/>
        </p:spPr>
        <p:txBody>
          <a:bodyPr wrap="none" rtlCol="0">
            <a:spAutoFit/>
          </a:bodyPr>
          <a:lstStyle/>
          <a:p>
            <a:r>
              <a:rPr lang="en-US" sz="1400" dirty="0"/>
              <a:t>From Martin &amp; Wang, Nat. Rev. Genet. 2011</a:t>
            </a:r>
          </a:p>
        </p:txBody>
      </p:sp>
      <p:sp>
        <p:nvSpPr>
          <p:cNvPr id="3" name="TextBox 2"/>
          <p:cNvSpPr txBox="1"/>
          <p:nvPr/>
        </p:nvSpPr>
        <p:spPr>
          <a:xfrm>
            <a:off x="577303" y="782489"/>
            <a:ext cx="4934426" cy="369332"/>
          </a:xfrm>
          <a:prstGeom prst="rect">
            <a:avLst/>
          </a:prstGeom>
          <a:solidFill>
            <a:srgbClr val="FFFFFF"/>
          </a:solidFill>
        </p:spPr>
        <p:txBody>
          <a:bodyPr wrap="none" rtlCol="0">
            <a:spAutoFit/>
          </a:bodyPr>
          <a:lstStyle/>
          <a:p>
            <a:r>
              <a:rPr lang="en-US" b="1" dirty="0"/>
              <a:t>Generate all substrings of length k from the reads</a:t>
            </a:r>
          </a:p>
        </p:txBody>
      </p:sp>
      <p:sp>
        <p:nvSpPr>
          <p:cNvPr id="7" name="TextBox 6"/>
          <p:cNvSpPr txBox="1"/>
          <p:nvPr/>
        </p:nvSpPr>
        <p:spPr>
          <a:xfrm>
            <a:off x="577303" y="3489133"/>
            <a:ext cx="3006389" cy="369332"/>
          </a:xfrm>
          <a:prstGeom prst="rect">
            <a:avLst/>
          </a:prstGeom>
          <a:solidFill>
            <a:srgbClr val="FFFFFF"/>
          </a:solidFill>
        </p:spPr>
        <p:txBody>
          <a:bodyPr wrap="none" rtlCol="0">
            <a:spAutoFit/>
          </a:bodyPr>
          <a:lstStyle/>
          <a:p>
            <a:r>
              <a:rPr lang="en-US" b="1" dirty="0"/>
              <a:t>Construct the de </a:t>
            </a:r>
            <a:r>
              <a:rPr lang="en-US" b="1" dirty="0" err="1"/>
              <a:t>Bruijn</a:t>
            </a:r>
            <a:r>
              <a:rPr lang="en-US" b="1" dirty="0"/>
              <a:t> graph</a:t>
            </a:r>
          </a:p>
        </p:txBody>
      </p:sp>
      <p:sp>
        <p:nvSpPr>
          <p:cNvPr id="8" name="TextBox 7"/>
          <p:cNvSpPr txBox="1"/>
          <p:nvPr/>
        </p:nvSpPr>
        <p:spPr>
          <a:xfrm>
            <a:off x="7019624" y="1814047"/>
            <a:ext cx="1359341" cy="369332"/>
          </a:xfrm>
          <a:prstGeom prst="rect">
            <a:avLst/>
          </a:prstGeom>
          <a:solidFill>
            <a:srgbClr val="FFFFFF"/>
          </a:solidFill>
        </p:spPr>
        <p:txBody>
          <a:bodyPr wrap="none" rtlCol="0">
            <a:spAutoFit/>
          </a:bodyPr>
          <a:lstStyle/>
          <a:p>
            <a:r>
              <a:rPr lang="en-US" dirty="0"/>
              <a:t>k-</a:t>
            </a:r>
            <a:r>
              <a:rPr lang="en-US" dirty="0" err="1"/>
              <a:t>mers</a:t>
            </a:r>
            <a:r>
              <a:rPr lang="en-US" dirty="0"/>
              <a:t> (k=5)</a:t>
            </a:r>
          </a:p>
        </p:txBody>
      </p:sp>
      <p:sp>
        <p:nvSpPr>
          <p:cNvPr id="9" name="TextBox 8"/>
          <p:cNvSpPr txBox="1"/>
          <p:nvPr/>
        </p:nvSpPr>
        <p:spPr>
          <a:xfrm>
            <a:off x="7015886" y="2786277"/>
            <a:ext cx="761747" cy="369332"/>
          </a:xfrm>
          <a:prstGeom prst="rect">
            <a:avLst/>
          </a:prstGeom>
          <a:solidFill>
            <a:srgbClr val="FFFFFF"/>
          </a:solidFill>
        </p:spPr>
        <p:txBody>
          <a:bodyPr wrap="none" rtlCol="0">
            <a:spAutoFit/>
          </a:bodyPr>
          <a:lstStyle/>
          <a:p>
            <a:r>
              <a:rPr lang="en-US" dirty="0"/>
              <a:t>Reads</a:t>
            </a:r>
          </a:p>
        </p:txBody>
      </p:sp>
      <p:sp>
        <p:nvSpPr>
          <p:cNvPr id="10" name="TextBox 9"/>
          <p:cNvSpPr txBox="1"/>
          <p:nvPr/>
        </p:nvSpPr>
        <p:spPr>
          <a:xfrm>
            <a:off x="6158009" y="6119156"/>
            <a:ext cx="2420630" cy="646331"/>
          </a:xfrm>
          <a:prstGeom prst="rect">
            <a:avLst/>
          </a:prstGeom>
          <a:noFill/>
        </p:spPr>
        <p:txBody>
          <a:bodyPr wrap="none" rtlCol="0">
            <a:spAutoFit/>
          </a:bodyPr>
          <a:lstStyle/>
          <a:p>
            <a:r>
              <a:rPr lang="en-US" dirty="0"/>
              <a:t>Nodes = unique k-</a:t>
            </a:r>
            <a:r>
              <a:rPr lang="en-US" dirty="0" err="1"/>
              <a:t>mers</a:t>
            </a:r>
            <a:endParaRPr lang="en-US" dirty="0"/>
          </a:p>
          <a:p>
            <a:r>
              <a:rPr lang="en-US" dirty="0"/>
              <a:t>Edges = overlap by (k-1)</a:t>
            </a:r>
          </a:p>
        </p:txBody>
      </p:sp>
      <p:cxnSp>
        <p:nvCxnSpPr>
          <p:cNvPr id="11" name="Straight Arrow Connector 10"/>
          <p:cNvCxnSpPr/>
          <p:nvPr/>
        </p:nvCxnSpPr>
        <p:spPr>
          <a:xfrm flipV="1">
            <a:off x="1546225" y="4295775"/>
            <a:ext cx="123825" cy="3175"/>
          </a:xfrm>
          <a:prstGeom prst="straightConnector1">
            <a:avLst/>
          </a:prstGeom>
          <a:ln w="19050" cmpd="sng">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flipV="1">
            <a:off x="2070100" y="4292600"/>
            <a:ext cx="123825" cy="3175"/>
          </a:xfrm>
          <a:prstGeom prst="straightConnector1">
            <a:avLst/>
          </a:prstGeom>
          <a:ln w="19050" cmpd="sng">
            <a:solidFill>
              <a:schemeClr val="tx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2878333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3-03-06 at 12.43.1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3280" y="361030"/>
            <a:ext cx="7233920" cy="2463275"/>
          </a:xfrm>
          <a:prstGeom prst="rect">
            <a:avLst/>
          </a:prstGeom>
        </p:spPr>
      </p:pic>
      <p:pic>
        <p:nvPicPr>
          <p:cNvPr id="5" name="Picture 4" descr="Screen Shot 2013-03-06 at 12.45.06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8160" y="3870960"/>
            <a:ext cx="7813040" cy="1152283"/>
          </a:xfrm>
          <a:prstGeom prst="rect">
            <a:avLst/>
          </a:prstGeom>
        </p:spPr>
      </p:pic>
      <p:sp>
        <p:nvSpPr>
          <p:cNvPr id="6" name="TextBox 5"/>
          <p:cNvSpPr txBox="1"/>
          <p:nvPr/>
        </p:nvSpPr>
        <p:spPr>
          <a:xfrm>
            <a:off x="193040" y="6429494"/>
            <a:ext cx="3416495" cy="307777"/>
          </a:xfrm>
          <a:prstGeom prst="rect">
            <a:avLst/>
          </a:prstGeom>
          <a:noFill/>
        </p:spPr>
        <p:txBody>
          <a:bodyPr wrap="none" rtlCol="0">
            <a:spAutoFit/>
          </a:bodyPr>
          <a:lstStyle/>
          <a:p>
            <a:r>
              <a:rPr lang="en-US" sz="1400" dirty="0"/>
              <a:t>From Martin &amp; Wang, Nat. Rev. Genet. 2011</a:t>
            </a:r>
          </a:p>
        </p:txBody>
      </p:sp>
      <p:sp>
        <p:nvSpPr>
          <p:cNvPr id="8" name="Freeform 7"/>
          <p:cNvSpPr/>
          <p:nvPr/>
        </p:nvSpPr>
        <p:spPr>
          <a:xfrm>
            <a:off x="1311490" y="2009227"/>
            <a:ext cx="6584816" cy="786605"/>
          </a:xfrm>
          <a:custGeom>
            <a:avLst/>
            <a:gdLst>
              <a:gd name="connsiteX0" fmla="*/ 6432546 w 6584816"/>
              <a:gd name="connsiteY0" fmla="*/ 510145 h 786605"/>
              <a:gd name="connsiteX1" fmla="*/ 6328460 w 6584816"/>
              <a:gd name="connsiteY1" fmla="*/ 281111 h 786605"/>
              <a:gd name="connsiteX2" fmla="*/ 6245191 w 6584816"/>
              <a:gd name="connsiteY2" fmla="*/ 177004 h 786605"/>
              <a:gd name="connsiteX3" fmla="*/ 6203556 w 6584816"/>
              <a:gd name="connsiteY3" fmla="*/ 114541 h 786605"/>
              <a:gd name="connsiteX4" fmla="*/ 6141104 w 6584816"/>
              <a:gd name="connsiteY4" fmla="*/ 93719 h 786605"/>
              <a:gd name="connsiteX5" fmla="*/ 5787210 w 6584816"/>
              <a:gd name="connsiteY5" fmla="*/ 52077 h 786605"/>
              <a:gd name="connsiteX6" fmla="*/ 4725528 w 6584816"/>
              <a:gd name="connsiteY6" fmla="*/ 52077 h 786605"/>
              <a:gd name="connsiteX7" fmla="*/ 4413268 w 6584816"/>
              <a:gd name="connsiteY7" fmla="*/ 93719 h 786605"/>
              <a:gd name="connsiteX8" fmla="*/ 4267547 w 6584816"/>
              <a:gd name="connsiteY8" fmla="*/ 114541 h 786605"/>
              <a:gd name="connsiteX9" fmla="*/ 3330768 w 6584816"/>
              <a:gd name="connsiteY9" fmla="*/ 135362 h 786605"/>
              <a:gd name="connsiteX10" fmla="*/ 2602163 w 6584816"/>
              <a:gd name="connsiteY10" fmla="*/ 156183 h 786605"/>
              <a:gd name="connsiteX11" fmla="*/ 2164999 w 6584816"/>
              <a:gd name="connsiteY11" fmla="*/ 218647 h 786605"/>
              <a:gd name="connsiteX12" fmla="*/ 1602932 w 6584816"/>
              <a:gd name="connsiteY12" fmla="*/ 281111 h 786605"/>
              <a:gd name="connsiteX13" fmla="*/ 145721 w 6584816"/>
              <a:gd name="connsiteY13" fmla="*/ 301932 h 786605"/>
              <a:gd name="connsiteX14" fmla="*/ 104087 w 6584816"/>
              <a:gd name="connsiteY14" fmla="*/ 385217 h 786605"/>
              <a:gd name="connsiteX15" fmla="*/ 62452 w 6584816"/>
              <a:gd name="connsiteY15" fmla="*/ 447681 h 786605"/>
              <a:gd name="connsiteX16" fmla="*/ 20817 w 6584816"/>
              <a:gd name="connsiteY16" fmla="*/ 614251 h 786605"/>
              <a:gd name="connsiteX17" fmla="*/ 0 w 6584816"/>
              <a:gd name="connsiteY17" fmla="*/ 697536 h 786605"/>
              <a:gd name="connsiteX18" fmla="*/ 20817 w 6584816"/>
              <a:gd name="connsiteY18" fmla="*/ 780821 h 786605"/>
              <a:gd name="connsiteX19" fmla="*/ 562067 w 6584816"/>
              <a:gd name="connsiteY19" fmla="*/ 739178 h 786605"/>
              <a:gd name="connsiteX20" fmla="*/ 686971 w 6584816"/>
              <a:gd name="connsiteY20" fmla="*/ 697536 h 786605"/>
              <a:gd name="connsiteX21" fmla="*/ 895144 w 6584816"/>
              <a:gd name="connsiteY21" fmla="*/ 655893 h 786605"/>
              <a:gd name="connsiteX22" fmla="*/ 3726297 w 6584816"/>
              <a:gd name="connsiteY22" fmla="*/ 676715 h 786605"/>
              <a:gd name="connsiteX23" fmla="*/ 5599854 w 6584816"/>
              <a:gd name="connsiteY23" fmla="*/ 655893 h 786605"/>
              <a:gd name="connsiteX24" fmla="*/ 6141104 w 6584816"/>
              <a:gd name="connsiteY24" fmla="*/ 593430 h 786605"/>
              <a:gd name="connsiteX25" fmla="*/ 6203556 w 6584816"/>
              <a:gd name="connsiteY25" fmla="*/ 572608 h 786605"/>
              <a:gd name="connsiteX26" fmla="*/ 6453364 w 6584816"/>
              <a:gd name="connsiteY26" fmla="*/ 530966 h 786605"/>
              <a:gd name="connsiteX27" fmla="*/ 6515816 w 6584816"/>
              <a:gd name="connsiteY27" fmla="*/ 489323 h 786605"/>
              <a:gd name="connsiteX28" fmla="*/ 6557450 w 6584816"/>
              <a:gd name="connsiteY28" fmla="*/ 406038 h 786605"/>
              <a:gd name="connsiteX29" fmla="*/ 6515816 w 6584816"/>
              <a:gd name="connsiteY29" fmla="*/ 385217 h 786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584816" h="786605">
                <a:moveTo>
                  <a:pt x="6432546" y="510145"/>
                </a:moveTo>
                <a:cubicBezTo>
                  <a:pt x="6343763" y="154939"/>
                  <a:pt x="6451960" y="466398"/>
                  <a:pt x="6328460" y="281111"/>
                </a:cubicBezTo>
                <a:cubicBezTo>
                  <a:pt x="6248021" y="160428"/>
                  <a:pt x="6384857" y="270133"/>
                  <a:pt x="6245191" y="177004"/>
                </a:cubicBezTo>
                <a:cubicBezTo>
                  <a:pt x="6231313" y="156183"/>
                  <a:pt x="6223094" y="130174"/>
                  <a:pt x="6203556" y="114541"/>
                </a:cubicBezTo>
                <a:cubicBezTo>
                  <a:pt x="6186422" y="100831"/>
                  <a:pt x="6162203" y="99749"/>
                  <a:pt x="6141104" y="93719"/>
                </a:cubicBezTo>
                <a:cubicBezTo>
                  <a:pt x="5999324" y="53202"/>
                  <a:pt x="5993829" y="67974"/>
                  <a:pt x="5787210" y="52077"/>
                </a:cubicBezTo>
                <a:cubicBezTo>
                  <a:pt x="5283776" y="-31845"/>
                  <a:pt x="5577842" y="-1203"/>
                  <a:pt x="4725528" y="52077"/>
                </a:cubicBezTo>
                <a:cubicBezTo>
                  <a:pt x="4579209" y="61224"/>
                  <a:pt x="4544408" y="73540"/>
                  <a:pt x="4413268" y="93719"/>
                </a:cubicBezTo>
                <a:cubicBezTo>
                  <a:pt x="4364772" y="101181"/>
                  <a:pt x="4316578" y="112655"/>
                  <a:pt x="4267547" y="114541"/>
                </a:cubicBezTo>
                <a:cubicBezTo>
                  <a:pt x="3955441" y="126547"/>
                  <a:pt x="3643007" y="127555"/>
                  <a:pt x="3330768" y="135362"/>
                </a:cubicBezTo>
                <a:lnTo>
                  <a:pt x="2602163" y="156183"/>
                </a:lnTo>
                <a:cubicBezTo>
                  <a:pt x="2316744" y="203761"/>
                  <a:pt x="2660744" y="147813"/>
                  <a:pt x="2164999" y="218647"/>
                </a:cubicBezTo>
                <a:cubicBezTo>
                  <a:pt x="1932840" y="251819"/>
                  <a:pt x="1953338" y="276104"/>
                  <a:pt x="1602932" y="281111"/>
                </a:cubicBezTo>
                <a:lnTo>
                  <a:pt x="145721" y="301932"/>
                </a:lnTo>
                <a:cubicBezTo>
                  <a:pt x="131843" y="329694"/>
                  <a:pt x="119484" y="358268"/>
                  <a:pt x="104087" y="385217"/>
                </a:cubicBezTo>
                <a:cubicBezTo>
                  <a:pt x="91674" y="406944"/>
                  <a:pt x="73641" y="425299"/>
                  <a:pt x="62452" y="447681"/>
                </a:cubicBezTo>
                <a:cubicBezTo>
                  <a:pt x="40134" y="492325"/>
                  <a:pt x="30317" y="571494"/>
                  <a:pt x="20817" y="614251"/>
                </a:cubicBezTo>
                <a:cubicBezTo>
                  <a:pt x="14610" y="642186"/>
                  <a:pt x="6939" y="669774"/>
                  <a:pt x="0" y="697536"/>
                </a:cubicBezTo>
                <a:cubicBezTo>
                  <a:pt x="6939" y="725298"/>
                  <a:pt x="-7482" y="776575"/>
                  <a:pt x="20817" y="780821"/>
                </a:cubicBezTo>
                <a:cubicBezTo>
                  <a:pt x="157777" y="801369"/>
                  <a:pt x="399955" y="762342"/>
                  <a:pt x="562067" y="739178"/>
                </a:cubicBezTo>
                <a:cubicBezTo>
                  <a:pt x="603702" y="725297"/>
                  <a:pt x="644394" y="708182"/>
                  <a:pt x="686971" y="697536"/>
                </a:cubicBezTo>
                <a:cubicBezTo>
                  <a:pt x="755623" y="680370"/>
                  <a:pt x="895144" y="655893"/>
                  <a:pt x="895144" y="655893"/>
                </a:cubicBezTo>
                <a:lnTo>
                  <a:pt x="3726297" y="676715"/>
                </a:lnTo>
                <a:cubicBezTo>
                  <a:pt x="4350855" y="676715"/>
                  <a:pt x="4975533" y="673079"/>
                  <a:pt x="5599854" y="655893"/>
                </a:cubicBezTo>
                <a:cubicBezTo>
                  <a:pt x="5744686" y="651906"/>
                  <a:pt x="5974992" y="617165"/>
                  <a:pt x="6141104" y="593430"/>
                </a:cubicBezTo>
                <a:cubicBezTo>
                  <a:pt x="6161921" y="586489"/>
                  <a:pt x="6182268" y="577931"/>
                  <a:pt x="6203556" y="572608"/>
                </a:cubicBezTo>
                <a:cubicBezTo>
                  <a:pt x="6284724" y="552312"/>
                  <a:pt x="6371119" y="542717"/>
                  <a:pt x="6453364" y="530966"/>
                </a:cubicBezTo>
                <a:cubicBezTo>
                  <a:pt x="6474181" y="517085"/>
                  <a:pt x="6493438" y="500514"/>
                  <a:pt x="6515816" y="489323"/>
                </a:cubicBezTo>
                <a:cubicBezTo>
                  <a:pt x="6566290" y="464081"/>
                  <a:pt x="6618010" y="486799"/>
                  <a:pt x="6557450" y="406038"/>
                </a:cubicBezTo>
                <a:cubicBezTo>
                  <a:pt x="6548141" y="393624"/>
                  <a:pt x="6529694" y="392157"/>
                  <a:pt x="6515816" y="385217"/>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0" name="Straight Arrow Connector 9"/>
          <p:cNvCxnSpPr/>
          <p:nvPr/>
        </p:nvCxnSpPr>
        <p:spPr>
          <a:xfrm>
            <a:off x="6599085" y="2795832"/>
            <a:ext cx="291442" cy="1285133"/>
          </a:xfrm>
          <a:prstGeom prst="straightConnector1">
            <a:avLst/>
          </a:prstGeom>
          <a:ln w="38100" cmpd="sng">
            <a:solidFill>
              <a:srgbClr val="FF0000"/>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559561" y="207098"/>
            <a:ext cx="3006389" cy="369332"/>
          </a:xfrm>
          <a:prstGeom prst="rect">
            <a:avLst/>
          </a:prstGeom>
          <a:solidFill>
            <a:srgbClr val="FFFFFF"/>
          </a:solidFill>
        </p:spPr>
        <p:txBody>
          <a:bodyPr wrap="none" rtlCol="0">
            <a:spAutoFit/>
          </a:bodyPr>
          <a:lstStyle/>
          <a:p>
            <a:r>
              <a:rPr lang="en-US" b="1" dirty="0"/>
              <a:t>Construct the de </a:t>
            </a:r>
            <a:r>
              <a:rPr lang="en-US" b="1" dirty="0" err="1"/>
              <a:t>Bruijn</a:t>
            </a:r>
            <a:r>
              <a:rPr lang="en-US" b="1" dirty="0"/>
              <a:t> graph</a:t>
            </a:r>
          </a:p>
        </p:txBody>
      </p:sp>
      <p:grpSp>
        <p:nvGrpSpPr>
          <p:cNvPr id="3" name="Group 2"/>
          <p:cNvGrpSpPr/>
          <p:nvPr/>
        </p:nvGrpSpPr>
        <p:grpSpPr>
          <a:xfrm>
            <a:off x="518160" y="3591107"/>
            <a:ext cx="2928767" cy="629201"/>
            <a:chOff x="518160" y="3591107"/>
            <a:chExt cx="2928767" cy="629201"/>
          </a:xfrm>
        </p:grpSpPr>
        <p:sp>
          <p:nvSpPr>
            <p:cNvPr id="2" name="Rectangle 1"/>
            <p:cNvSpPr/>
            <p:nvPr/>
          </p:nvSpPr>
          <p:spPr>
            <a:xfrm>
              <a:off x="518160" y="3870960"/>
              <a:ext cx="1829580" cy="349348"/>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559561" y="3591107"/>
              <a:ext cx="2887366" cy="369332"/>
            </a:xfrm>
            <a:prstGeom prst="rect">
              <a:avLst/>
            </a:prstGeom>
            <a:solidFill>
              <a:srgbClr val="FFFFFF"/>
            </a:solidFill>
          </p:spPr>
          <p:txBody>
            <a:bodyPr wrap="none" rtlCol="0">
              <a:spAutoFit/>
            </a:bodyPr>
            <a:lstStyle/>
            <a:p>
              <a:r>
                <a:rPr lang="en-US" b="1" dirty="0"/>
                <a:t>Collapse the de </a:t>
              </a:r>
              <a:r>
                <a:rPr lang="en-US" b="1" dirty="0" err="1"/>
                <a:t>Bruijn</a:t>
              </a:r>
              <a:r>
                <a:rPr lang="en-US" b="1" dirty="0"/>
                <a:t> graph</a:t>
              </a:r>
            </a:p>
          </p:txBody>
        </p:sp>
      </p:grpSp>
    </p:spTree>
    <p:extLst>
      <p:ext uri="{BB962C8B-B14F-4D97-AF65-F5344CB8AC3E}">
        <p14:creationId xmlns:p14="http://schemas.microsoft.com/office/powerpoint/2010/main" val="2591089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900" decel="100000" fill="hold"/>
                                        <p:tgtEl>
                                          <p:spTgt spid="4"/>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4"/>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1" presetClass="entr" presetSubtype="1"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wheel(1)">
                                      <p:cBhvr>
                                        <p:cTn id="19" dur="2000"/>
                                        <p:tgtEl>
                                          <p:spTgt spid="8"/>
                                        </p:tgtEl>
                                      </p:cBhvr>
                                    </p:animEffect>
                                  </p:childTnLst>
                                </p:cTn>
                              </p:par>
                            </p:childTnLst>
                          </p:cTn>
                        </p:par>
                        <p:par>
                          <p:cTn id="20" fill="hold">
                            <p:stCondLst>
                              <p:cond delay="2000"/>
                            </p:stCondLst>
                            <p:childTnLst>
                              <p:par>
                                <p:cTn id="21" presetID="1" presetClass="entr" presetSubtype="0" fill="hold" nodeType="after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3-03-06 at 12.45.0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2480" y="904240"/>
            <a:ext cx="7813040" cy="1152283"/>
          </a:xfrm>
          <a:prstGeom prst="rect">
            <a:avLst/>
          </a:prstGeom>
        </p:spPr>
      </p:pic>
      <p:pic>
        <p:nvPicPr>
          <p:cNvPr id="5" name="Picture 4" descr="Screen Shot 2013-03-06 at 12.46.18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2479" y="2646680"/>
            <a:ext cx="7455747" cy="1813560"/>
          </a:xfrm>
          <a:prstGeom prst="rect">
            <a:avLst/>
          </a:prstGeom>
        </p:spPr>
      </p:pic>
      <p:pic>
        <p:nvPicPr>
          <p:cNvPr id="6" name="Picture 5" descr="Screen Shot 2013-03-06 at 12.47.07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2480" y="5054600"/>
            <a:ext cx="6949441" cy="864994"/>
          </a:xfrm>
          <a:prstGeom prst="rect">
            <a:avLst/>
          </a:prstGeom>
        </p:spPr>
      </p:pic>
      <p:sp>
        <p:nvSpPr>
          <p:cNvPr id="7" name="TextBox 6"/>
          <p:cNvSpPr txBox="1"/>
          <p:nvPr/>
        </p:nvSpPr>
        <p:spPr>
          <a:xfrm>
            <a:off x="193040" y="6429494"/>
            <a:ext cx="3416495" cy="307777"/>
          </a:xfrm>
          <a:prstGeom prst="rect">
            <a:avLst/>
          </a:prstGeom>
          <a:noFill/>
        </p:spPr>
        <p:txBody>
          <a:bodyPr wrap="none" rtlCol="0">
            <a:spAutoFit/>
          </a:bodyPr>
          <a:lstStyle/>
          <a:p>
            <a:r>
              <a:rPr lang="en-US" sz="1400" dirty="0"/>
              <a:t>From Martin &amp; Wang, Nat. Rev. Genet. 2011</a:t>
            </a:r>
          </a:p>
        </p:txBody>
      </p:sp>
      <p:grpSp>
        <p:nvGrpSpPr>
          <p:cNvPr id="8" name="Group 7"/>
          <p:cNvGrpSpPr/>
          <p:nvPr/>
        </p:nvGrpSpPr>
        <p:grpSpPr>
          <a:xfrm>
            <a:off x="809058" y="615082"/>
            <a:ext cx="2928767" cy="629201"/>
            <a:chOff x="518160" y="3591107"/>
            <a:chExt cx="2928767" cy="629201"/>
          </a:xfrm>
        </p:grpSpPr>
        <p:sp>
          <p:nvSpPr>
            <p:cNvPr id="10" name="Rectangle 9"/>
            <p:cNvSpPr/>
            <p:nvPr/>
          </p:nvSpPr>
          <p:spPr>
            <a:xfrm>
              <a:off x="518160" y="3870960"/>
              <a:ext cx="1829580" cy="349348"/>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559561" y="3591107"/>
              <a:ext cx="2887366" cy="369332"/>
            </a:xfrm>
            <a:prstGeom prst="rect">
              <a:avLst/>
            </a:prstGeom>
            <a:solidFill>
              <a:srgbClr val="FFFFFF"/>
            </a:solidFill>
          </p:spPr>
          <p:txBody>
            <a:bodyPr wrap="none" rtlCol="0">
              <a:spAutoFit/>
            </a:bodyPr>
            <a:lstStyle/>
            <a:p>
              <a:r>
                <a:rPr lang="en-US" b="1" dirty="0"/>
                <a:t>Collapse the de </a:t>
              </a:r>
              <a:r>
                <a:rPr lang="en-US" b="1" dirty="0" err="1"/>
                <a:t>Bruijn</a:t>
              </a:r>
              <a:r>
                <a:rPr lang="en-US" b="1" dirty="0"/>
                <a:t> graph</a:t>
              </a:r>
            </a:p>
          </p:txBody>
        </p:sp>
      </p:grpSp>
      <p:sp>
        <p:nvSpPr>
          <p:cNvPr id="2" name="TextBox 1"/>
          <p:cNvSpPr txBox="1"/>
          <p:nvPr/>
        </p:nvSpPr>
        <p:spPr>
          <a:xfrm>
            <a:off x="809058" y="2295254"/>
            <a:ext cx="1988382" cy="369332"/>
          </a:xfrm>
          <a:prstGeom prst="rect">
            <a:avLst/>
          </a:prstGeom>
          <a:solidFill>
            <a:srgbClr val="FFFFFF"/>
          </a:solidFill>
        </p:spPr>
        <p:txBody>
          <a:bodyPr wrap="none" rtlCol="0">
            <a:spAutoFit/>
          </a:bodyPr>
          <a:lstStyle/>
          <a:p>
            <a:r>
              <a:rPr lang="en-US" b="1" dirty="0"/>
              <a:t>Traverse the graph</a:t>
            </a:r>
          </a:p>
        </p:txBody>
      </p:sp>
      <p:sp>
        <p:nvSpPr>
          <p:cNvPr id="11" name="Rectangle 10"/>
          <p:cNvSpPr/>
          <p:nvPr/>
        </p:nvSpPr>
        <p:spPr>
          <a:xfrm>
            <a:off x="282243" y="2664426"/>
            <a:ext cx="1829580" cy="349348"/>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p:cNvSpPr txBox="1"/>
          <p:nvPr/>
        </p:nvSpPr>
        <p:spPr>
          <a:xfrm>
            <a:off x="809058" y="4714087"/>
            <a:ext cx="3018775" cy="369332"/>
          </a:xfrm>
          <a:prstGeom prst="rect">
            <a:avLst/>
          </a:prstGeom>
          <a:solidFill>
            <a:srgbClr val="FFFFFF"/>
          </a:solidFill>
        </p:spPr>
        <p:txBody>
          <a:bodyPr wrap="none" rtlCol="0">
            <a:spAutoFit/>
          </a:bodyPr>
          <a:lstStyle/>
          <a:p>
            <a:r>
              <a:rPr lang="en-US" b="1" dirty="0"/>
              <a:t>Assemble Transcript Isoforms</a:t>
            </a:r>
          </a:p>
        </p:txBody>
      </p:sp>
      <p:sp>
        <p:nvSpPr>
          <p:cNvPr id="13" name="Rectangle 12"/>
          <p:cNvSpPr/>
          <p:nvPr/>
        </p:nvSpPr>
        <p:spPr>
          <a:xfrm>
            <a:off x="562935" y="5083419"/>
            <a:ext cx="1829580" cy="349348"/>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71248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900" decel="100000" fill="hold"/>
                                        <p:tgtEl>
                                          <p:spTgt spid="4"/>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4"/>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ChangeArrowheads="1"/>
          </p:cNvSpPr>
          <p:nvPr/>
        </p:nvSpPr>
        <p:spPr bwMode="auto">
          <a:xfrm>
            <a:off x="638738" y="203203"/>
            <a:ext cx="8062913" cy="500063"/>
          </a:xfrm>
          <a:prstGeom prst="rect">
            <a:avLst/>
          </a:prstGeom>
          <a:noFill/>
          <a:ln w="9525">
            <a:noFill/>
            <a:miter lim="800000"/>
            <a:headEnd/>
            <a:tailEnd/>
          </a:ln>
        </p:spPr>
        <p:txBody>
          <a:bodyPr/>
          <a:lstStyle/>
          <a:p>
            <a:pPr algn="ctr" eaLnBrk="0" hangingPunct="0"/>
            <a:r>
              <a:rPr lang="en-US" sz="3600" b="1" dirty="0">
                <a:solidFill>
                  <a:srgbClr val="000000"/>
                </a:solidFill>
                <a:latin typeface="Calibri" pitchFamily="34" charset="0"/>
              </a:rPr>
              <a:t>Generating RNA-Seq:  </a:t>
            </a:r>
            <a:r>
              <a:rPr lang="en-US" sz="3600" b="1" i="1" dirty="0">
                <a:solidFill>
                  <a:srgbClr val="000000"/>
                </a:solidFill>
                <a:latin typeface="Calibri" pitchFamily="34" charset="0"/>
              </a:rPr>
              <a:t>How to Choose?</a:t>
            </a:r>
          </a:p>
          <a:p>
            <a:pPr eaLnBrk="0" hangingPunct="0"/>
            <a:endParaRPr lang="en-US" sz="3600" b="1" dirty="0">
              <a:solidFill>
                <a:srgbClr val="FFFFFF"/>
              </a:solidFill>
              <a:latin typeface="Calibri" pitchFamily="34" charset="0"/>
            </a:endParaRPr>
          </a:p>
        </p:txBody>
      </p:sp>
      <p:grpSp>
        <p:nvGrpSpPr>
          <p:cNvPr id="2" name="Group 26"/>
          <p:cNvGrpSpPr/>
          <p:nvPr/>
        </p:nvGrpSpPr>
        <p:grpSpPr>
          <a:xfrm>
            <a:off x="301496" y="2443784"/>
            <a:ext cx="1727199" cy="1986332"/>
            <a:chOff x="425321" y="2746056"/>
            <a:chExt cx="1727199" cy="1986332"/>
          </a:xfrm>
        </p:grpSpPr>
        <p:pic>
          <p:nvPicPr>
            <p:cNvPr id="2050" name="Picture 2" descr="http://www.biotechniques.com/multimedia/archive/00083/seq2000_83626a.JPG"/>
            <p:cNvPicPr>
              <a:picLocks noChangeAspect="1" noChangeArrowheads="1"/>
            </p:cNvPicPr>
            <p:nvPr/>
          </p:nvPicPr>
          <p:blipFill>
            <a:blip r:embed="rId3"/>
            <a:srcRect/>
            <a:stretch>
              <a:fillRect/>
            </a:stretch>
          </p:blipFill>
          <p:spPr bwMode="auto">
            <a:xfrm>
              <a:off x="425321" y="2746056"/>
              <a:ext cx="1727199" cy="1600200"/>
            </a:xfrm>
            <a:prstGeom prst="rect">
              <a:avLst/>
            </a:prstGeom>
            <a:noFill/>
          </p:spPr>
        </p:pic>
        <p:sp>
          <p:nvSpPr>
            <p:cNvPr id="16" name="TextBox 15"/>
            <p:cNvSpPr txBox="1"/>
            <p:nvPr/>
          </p:nvSpPr>
          <p:spPr>
            <a:xfrm>
              <a:off x="799784" y="4270723"/>
              <a:ext cx="1225015" cy="461665"/>
            </a:xfrm>
            <a:prstGeom prst="rect">
              <a:avLst/>
            </a:prstGeom>
            <a:noFill/>
          </p:spPr>
          <p:txBody>
            <a:bodyPr wrap="none" rtlCol="0">
              <a:spAutoFit/>
            </a:bodyPr>
            <a:lstStyle/>
            <a:p>
              <a:r>
                <a:rPr lang="en-US" b="1" dirty="0">
                  <a:solidFill>
                    <a:srgbClr val="000000"/>
                  </a:solidFill>
                  <a:latin typeface="Calibri" pitchFamily="34" charset="0"/>
                </a:rPr>
                <a:t>Illumina</a:t>
              </a:r>
            </a:p>
          </p:txBody>
        </p:sp>
      </p:grpSp>
      <p:grpSp>
        <p:nvGrpSpPr>
          <p:cNvPr id="3" name="Group 27"/>
          <p:cNvGrpSpPr/>
          <p:nvPr/>
        </p:nvGrpSpPr>
        <p:grpSpPr>
          <a:xfrm>
            <a:off x="2690099" y="2443784"/>
            <a:ext cx="1878495" cy="1986332"/>
            <a:chOff x="2733731" y="2746056"/>
            <a:chExt cx="1878495" cy="1986332"/>
          </a:xfrm>
        </p:grpSpPr>
        <p:pic>
          <p:nvPicPr>
            <p:cNvPr id="2052" name="Picture 4" descr="http://t1.gstatic.com/images?q=tbn:ANd9GcSRZA4_Rkij4QtZV16O0dsJLJhWmb7OmtGpbR-90wLfmSYIJAD4"/>
            <p:cNvPicPr>
              <a:picLocks noChangeAspect="1" noChangeArrowheads="1"/>
            </p:cNvPicPr>
            <p:nvPr/>
          </p:nvPicPr>
          <p:blipFill>
            <a:blip r:embed="rId4"/>
            <a:srcRect/>
            <a:stretch>
              <a:fillRect/>
            </a:stretch>
          </p:blipFill>
          <p:spPr bwMode="auto">
            <a:xfrm>
              <a:off x="2733731" y="2746056"/>
              <a:ext cx="1878495" cy="1600200"/>
            </a:xfrm>
            <a:prstGeom prst="rect">
              <a:avLst/>
            </a:prstGeom>
            <a:noFill/>
          </p:spPr>
        </p:pic>
        <p:sp>
          <p:nvSpPr>
            <p:cNvPr id="17" name="TextBox 16"/>
            <p:cNvSpPr txBox="1"/>
            <p:nvPr/>
          </p:nvSpPr>
          <p:spPr>
            <a:xfrm>
              <a:off x="3481586" y="4270723"/>
              <a:ext cx="651140" cy="461665"/>
            </a:xfrm>
            <a:prstGeom prst="rect">
              <a:avLst/>
            </a:prstGeom>
            <a:noFill/>
          </p:spPr>
          <p:txBody>
            <a:bodyPr wrap="none" rtlCol="0">
              <a:spAutoFit/>
            </a:bodyPr>
            <a:lstStyle/>
            <a:p>
              <a:r>
                <a:rPr lang="en-US" b="1" dirty="0">
                  <a:solidFill>
                    <a:srgbClr val="000000"/>
                  </a:solidFill>
                  <a:latin typeface="Calibri" pitchFamily="34" charset="0"/>
                </a:rPr>
                <a:t>454</a:t>
              </a:r>
            </a:p>
          </p:txBody>
        </p:sp>
      </p:grpSp>
      <p:grpSp>
        <p:nvGrpSpPr>
          <p:cNvPr id="4" name="Group 28"/>
          <p:cNvGrpSpPr/>
          <p:nvPr/>
        </p:nvGrpSpPr>
        <p:grpSpPr>
          <a:xfrm>
            <a:off x="5229998" y="2443784"/>
            <a:ext cx="1593088" cy="1986332"/>
            <a:chOff x="5215051" y="2746056"/>
            <a:chExt cx="1593088" cy="1986332"/>
          </a:xfrm>
        </p:grpSpPr>
        <p:pic>
          <p:nvPicPr>
            <p:cNvPr id="2054" name="Picture 6" descr="http://t1.gstatic.com/images?q=tbn:ANd9GcSCMiRkVHLGMJONmq4o48hlfvp3tLceBnVWqZGvoP0RRMDlWtruZA"/>
            <p:cNvPicPr>
              <a:picLocks noChangeAspect="1" noChangeArrowheads="1"/>
            </p:cNvPicPr>
            <p:nvPr/>
          </p:nvPicPr>
          <p:blipFill>
            <a:blip r:embed="rId5"/>
            <a:srcRect/>
            <a:stretch>
              <a:fillRect/>
            </a:stretch>
          </p:blipFill>
          <p:spPr bwMode="auto">
            <a:xfrm>
              <a:off x="5215051" y="2746056"/>
              <a:ext cx="1593088" cy="1600200"/>
            </a:xfrm>
            <a:prstGeom prst="rect">
              <a:avLst/>
            </a:prstGeom>
            <a:noFill/>
          </p:spPr>
        </p:pic>
        <p:sp>
          <p:nvSpPr>
            <p:cNvPr id="18" name="TextBox 17"/>
            <p:cNvSpPr txBox="1"/>
            <p:nvPr/>
          </p:nvSpPr>
          <p:spPr>
            <a:xfrm>
              <a:off x="5656349" y="4270723"/>
              <a:ext cx="938077" cy="461665"/>
            </a:xfrm>
            <a:prstGeom prst="rect">
              <a:avLst/>
            </a:prstGeom>
            <a:noFill/>
          </p:spPr>
          <p:txBody>
            <a:bodyPr wrap="none" rtlCol="0">
              <a:spAutoFit/>
            </a:bodyPr>
            <a:lstStyle/>
            <a:p>
              <a:r>
                <a:rPr lang="en-US" b="1" dirty="0">
                  <a:solidFill>
                    <a:srgbClr val="000000"/>
                  </a:solidFill>
                  <a:latin typeface="Calibri" pitchFamily="34" charset="0"/>
                </a:rPr>
                <a:t>SOLiD</a:t>
              </a:r>
            </a:p>
          </p:txBody>
        </p:sp>
      </p:grpSp>
      <p:grpSp>
        <p:nvGrpSpPr>
          <p:cNvPr id="5" name="Group 29"/>
          <p:cNvGrpSpPr/>
          <p:nvPr/>
        </p:nvGrpSpPr>
        <p:grpSpPr>
          <a:xfrm>
            <a:off x="7484491" y="2443784"/>
            <a:ext cx="1245575" cy="1986332"/>
            <a:chOff x="7370191" y="2746056"/>
            <a:chExt cx="1245575" cy="1986332"/>
          </a:xfrm>
        </p:grpSpPr>
        <p:pic>
          <p:nvPicPr>
            <p:cNvPr id="2070" name="Picture 22" descr="https://www.technologyreview.com/files/13910/0108-Helios_x600.jpg"/>
            <p:cNvPicPr>
              <a:picLocks noChangeAspect="1" noChangeArrowheads="1"/>
            </p:cNvPicPr>
            <p:nvPr/>
          </p:nvPicPr>
          <p:blipFill>
            <a:blip r:embed="rId6"/>
            <a:srcRect/>
            <a:stretch>
              <a:fillRect/>
            </a:stretch>
          </p:blipFill>
          <p:spPr bwMode="auto">
            <a:xfrm>
              <a:off x="7370191" y="2746056"/>
              <a:ext cx="1217160" cy="1600200"/>
            </a:xfrm>
            <a:prstGeom prst="rect">
              <a:avLst/>
            </a:prstGeom>
            <a:noFill/>
          </p:spPr>
        </p:pic>
        <p:sp>
          <p:nvSpPr>
            <p:cNvPr id="19" name="TextBox 18"/>
            <p:cNvSpPr txBox="1"/>
            <p:nvPr/>
          </p:nvSpPr>
          <p:spPr>
            <a:xfrm>
              <a:off x="7515657" y="4270723"/>
              <a:ext cx="1100109" cy="461665"/>
            </a:xfrm>
            <a:prstGeom prst="rect">
              <a:avLst/>
            </a:prstGeom>
            <a:noFill/>
          </p:spPr>
          <p:txBody>
            <a:bodyPr wrap="none" rtlCol="0">
              <a:spAutoFit/>
            </a:bodyPr>
            <a:lstStyle/>
            <a:p>
              <a:r>
                <a:rPr lang="en-US" b="1" dirty="0">
                  <a:solidFill>
                    <a:srgbClr val="000000"/>
                  </a:solidFill>
                  <a:latin typeface="Calibri" pitchFamily="34" charset="0"/>
                </a:rPr>
                <a:t>Helicos</a:t>
              </a:r>
            </a:p>
          </p:txBody>
        </p:sp>
      </p:grpSp>
      <p:grpSp>
        <p:nvGrpSpPr>
          <p:cNvPr id="9" name="Group 8"/>
          <p:cNvGrpSpPr/>
          <p:nvPr/>
        </p:nvGrpSpPr>
        <p:grpSpPr>
          <a:xfrm>
            <a:off x="3052422" y="4460227"/>
            <a:ext cx="2559099" cy="1960614"/>
            <a:chOff x="3409973" y="4762499"/>
            <a:chExt cx="2559099" cy="1960614"/>
          </a:xfrm>
        </p:grpSpPr>
        <p:pic>
          <p:nvPicPr>
            <p:cNvPr id="136196" name="Picture 4" descr="http://www.nature.com/nature/journal/v468/n7325/images/468854a-i1.0.jpg"/>
            <p:cNvPicPr>
              <a:picLocks noChangeAspect="1" noChangeArrowheads="1"/>
            </p:cNvPicPr>
            <p:nvPr/>
          </p:nvPicPr>
          <p:blipFill>
            <a:blip r:embed="rId7"/>
            <a:srcRect/>
            <a:stretch>
              <a:fillRect/>
            </a:stretch>
          </p:blipFill>
          <p:spPr bwMode="auto">
            <a:xfrm>
              <a:off x="3589729" y="4762499"/>
              <a:ext cx="2199587" cy="1600200"/>
            </a:xfrm>
            <a:prstGeom prst="rect">
              <a:avLst/>
            </a:prstGeom>
            <a:noFill/>
          </p:spPr>
        </p:pic>
        <p:sp>
          <p:nvSpPr>
            <p:cNvPr id="25" name="TextBox 24"/>
            <p:cNvSpPr txBox="1"/>
            <p:nvPr/>
          </p:nvSpPr>
          <p:spPr>
            <a:xfrm>
              <a:off x="3409973" y="6261448"/>
              <a:ext cx="2559099" cy="461665"/>
            </a:xfrm>
            <a:prstGeom prst="rect">
              <a:avLst/>
            </a:prstGeom>
            <a:noFill/>
          </p:spPr>
          <p:txBody>
            <a:bodyPr wrap="none" rtlCol="0">
              <a:spAutoFit/>
            </a:bodyPr>
            <a:lstStyle/>
            <a:p>
              <a:pPr algn="ctr"/>
              <a:r>
                <a:rPr lang="en-US" b="1" dirty="0">
                  <a:solidFill>
                    <a:srgbClr val="000000"/>
                  </a:solidFill>
                  <a:latin typeface="Calibri" pitchFamily="34" charset="0"/>
                </a:rPr>
                <a:t>Pacific Biosciences</a:t>
              </a:r>
            </a:p>
          </p:txBody>
        </p:sp>
      </p:grpSp>
      <p:grpSp>
        <p:nvGrpSpPr>
          <p:cNvPr id="10" name="Group 9"/>
          <p:cNvGrpSpPr/>
          <p:nvPr/>
        </p:nvGrpSpPr>
        <p:grpSpPr>
          <a:xfrm>
            <a:off x="301496" y="4460227"/>
            <a:ext cx="2036617" cy="1960614"/>
            <a:chOff x="301496" y="4762499"/>
            <a:chExt cx="2036617" cy="1960614"/>
          </a:xfrm>
        </p:grpSpPr>
        <p:pic>
          <p:nvPicPr>
            <p:cNvPr id="136194" name="Picture 2" descr="ion-torrent-sequencer"/>
            <p:cNvPicPr>
              <a:picLocks noChangeAspect="1" noChangeArrowheads="1"/>
            </p:cNvPicPr>
            <p:nvPr/>
          </p:nvPicPr>
          <p:blipFill>
            <a:blip r:embed="rId8"/>
            <a:srcRect/>
            <a:stretch>
              <a:fillRect/>
            </a:stretch>
          </p:blipFill>
          <p:spPr bwMode="auto">
            <a:xfrm>
              <a:off x="301496" y="4762499"/>
              <a:ext cx="2036617" cy="1600200"/>
            </a:xfrm>
            <a:prstGeom prst="rect">
              <a:avLst/>
            </a:prstGeom>
            <a:noFill/>
          </p:spPr>
        </p:pic>
        <p:sp>
          <p:nvSpPr>
            <p:cNvPr id="26" name="TextBox 25"/>
            <p:cNvSpPr txBox="1"/>
            <p:nvPr/>
          </p:nvSpPr>
          <p:spPr>
            <a:xfrm>
              <a:off x="521797" y="6261448"/>
              <a:ext cx="1596014" cy="461665"/>
            </a:xfrm>
            <a:prstGeom prst="rect">
              <a:avLst/>
            </a:prstGeom>
            <a:noFill/>
          </p:spPr>
          <p:txBody>
            <a:bodyPr wrap="none" rtlCol="0">
              <a:spAutoFit/>
            </a:bodyPr>
            <a:lstStyle/>
            <a:p>
              <a:pPr algn="ctr"/>
              <a:r>
                <a:rPr lang="en-US" b="1" dirty="0">
                  <a:solidFill>
                    <a:srgbClr val="000000"/>
                  </a:solidFill>
                  <a:latin typeface="Calibri" pitchFamily="34" charset="0"/>
                </a:rPr>
                <a:t>Ion Torrent</a:t>
              </a:r>
            </a:p>
          </p:txBody>
        </p:sp>
      </p:grpSp>
      <p:grpSp>
        <p:nvGrpSpPr>
          <p:cNvPr id="11" name="Group 10"/>
          <p:cNvGrpSpPr/>
          <p:nvPr/>
        </p:nvGrpSpPr>
        <p:grpSpPr>
          <a:xfrm>
            <a:off x="6325830" y="4460227"/>
            <a:ext cx="2657475" cy="1960614"/>
            <a:chOff x="6973530" y="4762499"/>
            <a:chExt cx="2657475" cy="1960614"/>
          </a:xfrm>
        </p:grpSpPr>
        <p:pic>
          <p:nvPicPr>
            <p:cNvPr id="1026" name="Picture 2"/>
            <p:cNvPicPr>
              <a:picLocks noChangeAspect="1" noChangeArrowheads="1"/>
            </p:cNvPicPr>
            <p:nvPr/>
          </p:nvPicPr>
          <p:blipFill rotWithShape="1">
            <a:blip r:embed="rId9">
              <a:extLst>
                <a:ext uri="{28A0092B-C50C-407E-A947-70E740481C1C}">
                  <a14:useLocalDpi xmlns:a14="http://schemas.microsoft.com/office/drawing/2010/main" val="0"/>
                </a:ext>
              </a:extLst>
            </a:blip>
            <a:srcRect r="18839" b="26801"/>
            <a:stretch/>
          </p:blipFill>
          <p:spPr bwMode="auto">
            <a:xfrm>
              <a:off x="6973530" y="4762499"/>
              <a:ext cx="2657475" cy="160020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23" name="TextBox 22"/>
            <p:cNvSpPr txBox="1"/>
            <p:nvPr/>
          </p:nvSpPr>
          <p:spPr>
            <a:xfrm>
              <a:off x="7099662" y="6261448"/>
              <a:ext cx="2405210" cy="461665"/>
            </a:xfrm>
            <a:prstGeom prst="rect">
              <a:avLst/>
            </a:prstGeom>
            <a:noFill/>
          </p:spPr>
          <p:txBody>
            <a:bodyPr wrap="none" rtlCol="0">
              <a:spAutoFit/>
            </a:bodyPr>
            <a:lstStyle/>
            <a:p>
              <a:pPr algn="ctr"/>
              <a:r>
                <a:rPr lang="en-US" b="1" dirty="0">
                  <a:solidFill>
                    <a:srgbClr val="000000"/>
                  </a:solidFill>
                  <a:latin typeface="Calibri" pitchFamily="34" charset="0"/>
                </a:rPr>
                <a:t>Oxford Nanopore</a:t>
              </a:r>
            </a:p>
          </p:txBody>
        </p:sp>
      </p:grpSp>
      <p:sp>
        <p:nvSpPr>
          <p:cNvPr id="6" name="TextBox 5"/>
          <p:cNvSpPr txBox="1"/>
          <p:nvPr/>
        </p:nvSpPr>
        <p:spPr>
          <a:xfrm>
            <a:off x="0" y="6492993"/>
            <a:ext cx="4055918" cy="338554"/>
          </a:xfrm>
          <a:prstGeom prst="rect">
            <a:avLst/>
          </a:prstGeom>
          <a:noFill/>
        </p:spPr>
        <p:txBody>
          <a:bodyPr wrap="none" rtlCol="0">
            <a:spAutoFit/>
          </a:bodyPr>
          <a:lstStyle/>
          <a:p>
            <a:r>
              <a:rPr lang="en-US" sz="1600" dirty="0"/>
              <a:t>Slide courtesy of Joshua Levin, Broad Institute.</a:t>
            </a:r>
          </a:p>
        </p:txBody>
      </p:sp>
      <p:sp>
        <p:nvSpPr>
          <p:cNvPr id="7" name="TextBox 6"/>
          <p:cNvSpPr txBox="1"/>
          <p:nvPr/>
        </p:nvSpPr>
        <p:spPr>
          <a:xfrm>
            <a:off x="877968" y="1353894"/>
            <a:ext cx="7592643" cy="461665"/>
          </a:xfrm>
          <a:prstGeom prst="rect">
            <a:avLst/>
          </a:prstGeom>
          <a:noFill/>
        </p:spPr>
        <p:txBody>
          <a:bodyPr wrap="none" rtlCol="0">
            <a:spAutoFit/>
          </a:bodyPr>
          <a:lstStyle/>
          <a:p>
            <a:r>
              <a:rPr lang="en-US" sz="2400" dirty="0"/>
              <a:t>Many different instruments hit the scene in the last decade</a:t>
            </a:r>
          </a:p>
        </p:txBody>
      </p:sp>
    </p:spTree>
    <p:extLst>
      <p:ext uri="{BB962C8B-B14F-4D97-AF65-F5344CB8AC3E}">
        <p14:creationId xmlns:p14="http://schemas.microsoft.com/office/powerpoint/2010/main" val="359026953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3371" y="236160"/>
            <a:ext cx="8229600" cy="1143000"/>
          </a:xfrm>
        </p:spPr>
        <p:txBody>
          <a:bodyPr>
            <a:noAutofit/>
          </a:bodyPr>
          <a:lstStyle/>
          <a:p>
            <a:r>
              <a:rPr lang="en-US" sz="2400" b="1" dirty="0"/>
              <a:t>Contrasting Genome and Transcriptome </a:t>
            </a:r>
            <a:r>
              <a:rPr lang="en-US" sz="3200" b="1" i="1" dirty="0"/>
              <a:t>De novo </a:t>
            </a:r>
            <a:r>
              <a:rPr lang="en-US" sz="2400" b="1" dirty="0"/>
              <a:t>Assembly</a:t>
            </a:r>
          </a:p>
        </p:txBody>
      </p:sp>
      <p:sp>
        <p:nvSpPr>
          <p:cNvPr id="4" name="TextBox 3"/>
          <p:cNvSpPr txBox="1"/>
          <p:nvPr/>
        </p:nvSpPr>
        <p:spPr>
          <a:xfrm>
            <a:off x="521197" y="1719753"/>
            <a:ext cx="2565125" cy="461665"/>
          </a:xfrm>
          <a:prstGeom prst="rect">
            <a:avLst/>
          </a:prstGeom>
          <a:noFill/>
        </p:spPr>
        <p:txBody>
          <a:bodyPr wrap="none" rtlCol="0">
            <a:spAutoFit/>
          </a:bodyPr>
          <a:lstStyle/>
          <a:p>
            <a:r>
              <a:rPr lang="en-US" sz="2400" b="1" u="sng" dirty="0"/>
              <a:t>Genome Assembly</a:t>
            </a:r>
          </a:p>
        </p:txBody>
      </p:sp>
      <p:sp>
        <p:nvSpPr>
          <p:cNvPr id="5" name="TextBox 4"/>
          <p:cNvSpPr txBox="1"/>
          <p:nvPr/>
        </p:nvSpPr>
        <p:spPr>
          <a:xfrm>
            <a:off x="4435701" y="1694097"/>
            <a:ext cx="3336220" cy="461665"/>
          </a:xfrm>
          <a:prstGeom prst="rect">
            <a:avLst/>
          </a:prstGeom>
          <a:noFill/>
        </p:spPr>
        <p:txBody>
          <a:bodyPr wrap="none" rtlCol="0">
            <a:spAutoFit/>
          </a:bodyPr>
          <a:lstStyle/>
          <a:p>
            <a:r>
              <a:rPr lang="en-US" sz="2400" b="1" u="sng" dirty="0" err="1"/>
              <a:t>Transcriptome</a:t>
            </a:r>
            <a:r>
              <a:rPr lang="en-US" sz="2400" b="1" u="sng" dirty="0"/>
              <a:t> Assembly</a:t>
            </a:r>
          </a:p>
        </p:txBody>
      </p:sp>
      <p:grpSp>
        <p:nvGrpSpPr>
          <p:cNvPr id="17" name="Group 16"/>
          <p:cNvGrpSpPr/>
          <p:nvPr/>
        </p:nvGrpSpPr>
        <p:grpSpPr>
          <a:xfrm>
            <a:off x="235164" y="2284171"/>
            <a:ext cx="8908836" cy="400110"/>
            <a:chOff x="235164" y="2284171"/>
            <a:chExt cx="8908836" cy="400110"/>
          </a:xfrm>
        </p:grpSpPr>
        <p:sp>
          <p:nvSpPr>
            <p:cNvPr id="6" name="TextBox 5"/>
            <p:cNvSpPr txBox="1"/>
            <p:nvPr/>
          </p:nvSpPr>
          <p:spPr>
            <a:xfrm>
              <a:off x="235164" y="2284171"/>
              <a:ext cx="3892618" cy="400110"/>
            </a:xfrm>
            <a:prstGeom prst="rect">
              <a:avLst/>
            </a:prstGeom>
            <a:noFill/>
          </p:spPr>
          <p:txBody>
            <a:bodyPr wrap="square" rtlCol="0">
              <a:spAutoFit/>
            </a:bodyPr>
            <a:lstStyle/>
            <a:p>
              <a:pPr marL="285750" indent="-285750">
                <a:buFont typeface="Arial"/>
                <a:buChar char="•"/>
              </a:pPr>
              <a:r>
                <a:rPr lang="en-US" sz="2000" dirty="0"/>
                <a:t>Uniform coverage</a:t>
              </a:r>
            </a:p>
          </p:txBody>
        </p:sp>
        <p:sp>
          <p:nvSpPr>
            <p:cNvPr id="7" name="TextBox 6"/>
            <p:cNvSpPr txBox="1"/>
            <p:nvPr/>
          </p:nvSpPr>
          <p:spPr>
            <a:xfrm>
              <a:off x="4146305" y="2284171"/>
              <a:ext cx="4997695" cy="400110"/>
            </a:xfrm>
            <a:prstGeom prst="rect">
              <a:avLst/>
            </a:prstGeom>
            <a:noFill/>
          </p:spPr>
          <p:txBody>
            <a:bodyPr wrap="square" rtlCol="0">
              <a:spAutoFit/>
            </a:bodyPr>
            <a:lstStyle/>
            <a:p>
              <a:pPr marL="285750" indent="-285750">
                <a:buFont typeface="Arial"/>
                <a:buChar char="•"/>
              </a:pPr>
              <a:r>
                <a:rPr lang="en-US" sz="2000" dirty="0"/>
                <a:t>Exponentially distributed coverage levels</a:t>
              </a:r>
            </a:p>
          </p:txBody>
        </p:sp>
      </p:grpSp>
      <p:cxnSp>
        <p:nvCxnSpPr>
          <p:cNvPr id="12" name="Straight Connector 11"/>
          <p:cNvCxnSpPr/>
          <p:nvPr/>
        </p:nvCxnSpPr>
        <p:spPr>
          <a:xfrm>
            <a:off x="3977038" y="1719753"/>
            <a:ext cx="12829" cy="3861131"/>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grpSp>
        <p:nvGrpSpPr>
          <p:cNvPr id="16" name="Group 15"/>
          <p:cNvGrpSpPr/>
          <p:nvPr/>
        </p:nvGrpSpPr>
        <p:grpSpPr>
          <a:xfrm>
            <a:off x="235164" y="2957318"/>
            <a:ext cx="8366207" cy="400110"/>
            <a:chOff x="235164" y="2957318"/>
            <a:chExt cx="8366207" cy="400110"/>
          </a:xfrm>
        </p:grpSpPr>
        <p:sp>
          <p:nvSpPr>
            <p:cNvPr id="3" name="TextBox 2"/>
            <p:cNvSpPr txBox="1"/>
            <p:nvPr/>
          </p:nvSpPr>
          <p:spPr>
            <a:xfrm>
              <a:off x="235164" y="2957318"/>
              <a:ext cx="2962317" cy="400110"/>
            </a:xfrm>
            <a:prstGeom prst="rect">
              <a:avLst/>
            </a:prstGeom>
            <a:noFill/>
          </p:spPr>
          <p:txBody>
            <a:bodyPr wrap="square" rtlCol="0">
              <a:spAutoFit/>
            </a:bodyPr>
            <a:lstStyle/>
            <a:p>
              <a:pPr marL="285750" indent="-285750">
                <a:buFont typeface="Arial"/>
                <a:buChar char="•"/>
              </a:pPr>
              <a:r>
                <a:rPr lang="en-US" sz="2000" dirty="0"/>
                <a:t>Single </a:t>
              </a:r>
              <a:r>
                <a:rPr lang="en-US" sz="2000" dirty="0" err="1"/>
                <a:t>contig</a:t>
              </a:r>
              <a:r>
                <a:rPr lang="en-US" sz="2000" dirty="0"/>
                <a:t> per locus</a:t>
              </a:r>
            </a:p>
          </p:txBody>
        </p:sp>
        <p:sp>
          <p:nvSpPr>
            <p:cNvPr id="10" name="TextBox 9"/>
            <p:cNvSpPr txBox="1"/>
            <p:nvPr/>
          </p:nvSpPr>
          <p:spPr>
            <a:xfrm>
              <a:off x="4146305" y="2957318"/>
              <a:ext cx="4455066" cy="400110"/>
            </a:xfrm>
            <a:prstGeom prst="rect">
              <a:avLst/>
            </a:prstGeom>
            <a:noFill/>
          </p:spPr>
          <p:txBody>
            <a:bodyPr wrap="none" rtlCol="0">
              <a:spAutoFit/>
            </a:bodyPr>
            <a:lstStyle/>
            <a:p>
              <a:pPr marL="285750" indent="-285750">
                <a:buFont typeface="Arial"/>
                <a:buChar char="•"/>
              </a:pPr>
              <a:r>
                <a:rPr lang="en-US" sz="2000" dirty="0"/>
                <a:t>Multiple </a:t>
              </a:r>
              <a:r>
                <a:rPr lang="en-US" sz="2000" dirty="0" err="1"/>
                <a:t>contigs</a:t>
              </a:r>
              <a:r>
                <a:rPr lang="en-US" sz="2000" dirty="0"/>
                <a:t> per locus (alt splicing)</a:t>
              </a:r>
            </a:p>
          </p:txBody>
        </p:sp>
      </p:grpSp>
      <p:grpSp>
        <p:nvGrpSpPr>
          <p:cNvPr id="15" name="Group 14"/>
          <p:cNvGrpSpPr/>
          <p:nvPr/>
        </p:nvGrpSpPr>
        <p:grpSpPr>
          <a:xfrm>
            <a:off x="235163" y="3567486"/>
            <a:ext cx="8908837" cy="707886"/>
            <a:chOff x="235163" y="3567486"/>
            <a:chExt cx="8908837" cy="707886"/>
          </a:xfrm>
        </p:grpSpPr>
        <p:sp>
          <p:nvSpPr>
            <p:cNvPr id="8" name="TextBox 7"/>
            <p:cNvSpPr txBox="1"/>
            <p:nvPr/>
          </p:nvSpPr>
          <p:spPr>
            <a:xfrm>
              <a:off x="235163" y="3567486"/>
              <a:ext cx="3663483" cy="707886"/>
            </a:xfrm>
            <a:prstGeom prst="rect">
              <a:avLst/>
            </a:prstGeom>
            <a:noFill/>
          </p:spPr>
          <p:txBody>
            <a:bodyPr wrap="square" rtlCol="0">
              <a:spAutoFit/>
            </a:bodyPr>
            <a:lstStyle/>
            <a:p>
              <a:pPr marL="285750" indent="-285750">
                <a:buFont typeface="Arial"/>
                <a:buChar char="•"/>
              </a:pPr>
              <a:r>
                <a:rPr lang="en-US" sz="2000" dirty="0"/>
                <a:t>Assemble small numbers of large Mb-length chromosomes</a:t>
              </a:r>
            </a:p>
          </p:txBody>
        </p:sp>
        <p:sp>
          <p:nvSpPr>
            <p:cNvPr id="11" name="TextBox 10"/>
            <p:cNvSpPr txBox="1"/>
            <p:nvPr/>
          </p:nvSpPr>
          <p:spPr>
            <a:xfrm>
              <a:off x="4127782" y="3567486"/>
              <a:ext cx="5016218" cy="707886"/>
            </a:xfrm>
            <a:prstGeom prst="rect">
              <a:avLst/>
            </a:prstGeom>
            <a:noFill/>
          </p:spPr>
          <p:txBody>
            <a:bodyPr wrap="square" rtlCol="0">
              <a:spAutoFit/>
            </a:bodyPr>
            <a:lstStyle/>
            <a:p>
              <a:pPr marL="342900" indent="-342900">
                <a:buFont typeface="Arial"/>
                <a:buChar char="•"/>
              </a:pPr>
              <a:r>
                <a:rPr lang="en-US" sz="2000" dirty="0"/>
                <a:t>Assemble many thousands of Kb-length transcripts</a:t>
              </a:r>
            </a:p>
          </p:txBody>
        </p:sp>
      </p:grpSp>
      <p:grpSp>
        <p:nvGrpSpPr>
          <p:cNvPr id="14" name="Group 13"/>
          <p:cNvGrpSpPr/>
          <p:nvPr/>
        </p:nvGrpSpPr>
        <p:grpSpPr>
          <a:xfrm>
            <a:off x="235164" y="4611387"/>
            <a:ext cx="7417229" cy="400110"/>
            <a:chOff x="235164" y="4611387"/>
            <a:chExt cx="7417229" cy="400110"/>
          </a:xfrm>
        </p:grpSpPr>
        <p:sp>
          <p:nvSpPr>
            <p:cNvPr id="9" name="TextBox 8"/>
            <p:cNvSpPr txBox="1"/>
            <p:nvPr/>
          </p:nvSpPr>
          <p:spPr>
            <a:xfrm>
              <a:off x="235164" y="4611387"/>
              <a:ext cx="2907812" cy="400110"/>
            </a:xfrm>
            <a:prstGeom prst="rect">
              <a:avLst/>
            </a:prstGeom>
            <a:noFill/>
          </p:spPr>
          <p:txBody>
            <a:bodyPr wrap="square" rtlCol="0">
              <a:spAutoFit/>
            </a:bodyPr>
            <a:lstStyle/>
            <a:p>
              <a:pPr marL="285750" indent="-285750">
                <a:buFont typeface="Arial"/>
                <a:buChar char="•"/>
              </a:pPr>
              <a:r>
                <a:rPr lang="en-US" sz="2000" dirty="0"/>
                <a:t>Double-stranded data</a:t>
              </a:r>
            </a:p>
          </p:txBody>
        </p:sp>
        <p:sp>
          <p:nvSpPr>
            <p:cNvPr id="13" name="TextBox 12"/>
            <p:cNvSpPr txBox="1"/>
            <p:nvPr/>
          </p:nvSpPr>
          <p:spPr>
            <a:xfrm>
              <a:off x="4146305" y="4611387"/>
              <a:ext cx="3506088" cy="400110"/>
            </a:xfrm>
            <a:prstGeom prst="rect">
              <a:avLst/>
            </a:prstGeom>
            <a:noFill/>
          </p:spPr>
          <p:txBody>
            <a:bodyPr wrap="none" rtlCol="0">
              <a:spAutoFit/>
            </a:bodyPr>
            <a:lstStyle/>
            <a:p>
              <a:pPr marL="285750" indent="-285750">
                <a:buFont typeface="Arial"/>
                <a:buChar char="•"/>
              </a:pPr>
              <a:r>
                <a:rPr lang="en-US" sz="2000" dirty="0"/>
                <a:t>Strand-specific data available</a:t>
              </a:r>
            </a:p>
          </p:txBody>
        </p:sp>
      </p:grpSp>
      <p:pic>
        <p:nvPicPr>
          <p:cNvPr id="18" name="Picture 17" descr="TrinitySimpleLogo.jpg"/>
          <p:cNvPicPr>
            <a:picLocks noChangeAspect="1"/>
          </p:cNvPicPr>
          <p:nvPr/>
        </p:nvPicPr>
        <p:blipFill>
          <a:blip r:embed="rId3"/>
          <a:stretch>
            <a:fillRect/>
          </a:stretch>
        </p:blipFill>
        <p:spPr>
          <a:xfrm>
            <a:off x="4311794" y="5328550"/>
            <a:ext cx="4529601" cy="899005"/>
          </a:xfrm>
          <a:prstGeom prst="rect">
            <a:avLst/>
          </a:prstGeom>
        </p:spPr>
      </p:pic>
    </p:spTree>
    <p:extLst>
      <p:ext uri="{BB962C8B-B14F-4D97-AF65-F5344CB8AC3E}">
        <p14:creationId xmlns:p14="http://schemas.microsoft.com/office/powerpoint/2010/main" val="2953840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76200" y="-269900"/>
            <a:ext cx="9041777" cy="6426200"/>
          </a:xfrm>
          <a:prstGeom prst="rect">
            <a:avLst/>
          </a:prstGeom>
        </p:spPr>
      </p:pic>
      <p:pic>
        <p:nvPicPr>
          <p:cNvPr id="3" name="Picture 2" descr="inchworm-logo-med.jpg"/>
          <p:cNvPicPr>
            <a:picLocks noChangeAspect="1"/>
          </p:cNvPicPr>
          <p:nvPr/>
        </p:nvPicPr>
        <p:blipFill>
          <a:blip r:embed="rId4"/>
          <a:stretch>
            <a:fillRect/>
          </a:stretch>
        </p:blipFill>
        <p:spPr>
          <a:xfrm>
            <a:off x="1258786" y="1269800"/>
            <a:ext cx="1766404" cy="1766404"/>
          </a:xfrm>
          <a:prstGeom prst="rect">
            <a:avLst/>
          </a:prstGeom>
        </p:spPr>
      </p:pic>
      <p:pic>
        <p:nvPicPr>
          <p:cNvPr id="4" name="Picture 3" descr="ChrysalisLogo2011.png"/>
          <p:cNvPicPr>
            <a:picLocks noChangeAspect="1"/>
          </p:cNvPicPr>
          <p:nvPr/>
        </p:nvPicPr>
        <p:blipFill>
          <a:blip r:embed="rId5"/>
          <a:stretch>
            <a:fillRect/>
          </a:stretch>
        </p:blipFill>
        <p:spPr>
          <a:xfrm>
            <a:off x="3729372" y="1341760"/>
            <a:ext cx="1677512" cy="1677512"/>
          </a:xfrm>
          <a:prstGeom prst="rect">
            <a:avLst/>
          </a:prstGeom>
        </p:spPr>
      </p:pic>
      <p:pic>
        <p:nvPicPr>
          <p:cNvPr id="6" name="Picture 5" descr="ButterflyLogo2011.png"/>
          <p:cNvPicPr>
            <a:picLocks noChangeAspect="1"/>
          </p:cNvPicPr>
          <p:nvPr/>
        </p:nvPicPr>
        <p:blipFill>
          <a:blip r:embed="rId6"/>
          <a:stretch>
            <a:fillRect/>
          </a:stretch>
        </p:blipFill>
        <p:spPr>
          <a:xfrm>
            <a:off x="6100232" y="1341760"/>
            <a:ext cx="1677511" cy="1677511"/>
          </a:xfrm>
          <a:prstGeom prst="rect">
            <a:avLst/>
          </a:prstGeom>
        </p:spPr>
      </p:pic>
      <p:sp>
        <p:nvSpPr>
          <p:cNvPr id="8" name="TextBox 7"/>
          <p:cNvSpPr txBox="1"/>
          <p:nvPr/>
        </p:nvSpPr>
        <p:spPr>
          <a:xfrm>
            <a:off x="450755" y="3047493"/>
            <a:ext cx="1119918" cy="707886"/>
          </a:xfrm>
          <a:prstGeom prst="rect">
            <a:avLst/>
          </a:prstGeom>
          <a:solidFill>
            <a:srgbClr val="FFFFFF"/>
          </a:solidFill>
        </p:spPr>
        <p:txBody>
          <a:bodyPr wrap="none" rtlCol="0">
            <a:spAutoFit/>
          </a:bodyPr>
          <a:lstStyle/>
          <a:p>
            <a:pPr algn="ctr"/>
            <a:r>
              <a:rPr lang="en-US" sz="2000" b="1" dirty="0"/>
              <a:t>RNA-</a:t>
            </a:r>
            <a:r>
              <a:rPr lang="en-US" sz="2000" b="1" dirty="0" err="1"/>
              <a:t>Seq</a:t>
            </a:r>
            <a:br>
              <a:rPr lang="en-US" sz="2000" b="1" dirty="0"/>
            </a:br>
            <a:r>
              <a:rPr lang="en-US" sz="2000" b="1" dirty="0"/>
              <a:t>reads</a:t>
            </a:r>
          </a:p>
        </p:txBody>
      </p:sp>
      <p:sp>
        <p:nvSpPr>
          <p:cNvPr id="9" name="TextBox 8"/>
          <p:cNvSpPr txBox="1"/>
          <p:nvPr/>
        </p:nvSpPr>
        <p:spPr>
          <a:xfrm>
            <a:off x="2935989" y="3047493"/>
            <a:ext cx="941584" cy="707886"/>
          </a:xfrm>
          <a:prstGeom prst="rect">
            <a:avLst/>
          </a:prstGeom>
          <a:solidFill>
            <a:srgbClr val="FFFFFF"/>
          </a:solidFill>
        </p:spPr>
        <p:txBody>
          <a:bodyPr wrap="none" rtlCol="0">
            <a:spAutoFit/>
          </a:bodyPr>
          <a:lstStyle/>
          <a:p>
            <a:pPr algn="ctr"/>
            <a:r>
              <a:rPr lang="en-US" sz="2000" b="1" dirty="0"/>
              <a:t>Linear</a:t>
            </a:r>
          </a:p>
          <a:p>
            <a:pPr algn="ctr"/>
            <a:r>
              <a:rPr lang="en-US" sz="2000" b="1" dirty="0" err="1"/>
              <a:t>contigs</a:t>
            </a:r>
            <a:endParaRPr lang="en-US" sz="2000" b="1" dirty="0"/>
          </a:p>
        </p:txBody>
      </p:sp>
      <p:sp>
        <p:nvSpPr>
          <p:cNvPr id="10" name="TextBox 9"/>
          <p:cNvSpPr txBox="1"/>
          <p:nvPr/>
        </p:nvSpPr>
        <p:spPr>
          <a:xfrm>
            <a:off x="5278087" y="3036204"/>
            <a:ext cx="1168634" cy="707886"/>
          </a:xfrm>
          <a:prstGeom prst="rect">
            <a:avLst/>
          </a:prstGeom>
          <a:solidFill>
            <a:srgbClr val="FFFFFF"/>
          </a:solidFill>
        </p:spPr>
        <p:txBody>
          <a:bodyPr wrap="none" rtlCol="0">
            <a:spAutoFit/>
          </a:bodyPr>
          <a:lstStyle/>
          <a:p>
            <a:pPr algn="ctr"/>
            <a:r>
              <a:rPr lang="en-US" sz="2000" b="1" dirty="0"/>
              <a:t>de-</a:t>
            </a:r>
            <a:r>
              <a:rPr lang="en-US" sz="2000" b="1" dirty="0" err="1"/>
              <a:t>Bruijn</a:t>
            </a:r>
            <a:endParaRPr lang="en-US" sz="2000" b="1" dirty="0"/>
          </a:p>
          <a:p>
            <a:pPr algn="ctr"/>
            <a:r>
              <a:rPr lang="en-US" sz="2000" b="1" dirty="0"/>
              <a:t>graphs</a:t>
            </a:r>
          </a:p>
        </p:txBody>
      </p:sp>
      <p:sp>
        <p:nvSpPr>
          <p:cNvPr id="11" name="TextBox 10"/>
          <p:cNvSpPr txBox="1"/>
          <p:nvPr/>
        </p:nvSpPr>
        <p:spPr>
          <a:xfrm>
            <a:off x="7552822" y="2976938"/>
            <a:ext cx="1364476" cy="1015663"/>
          </a:xfrm>
          <a:prstGeom prst="rect">
            <a:avLst/>
          </a:prstGeom>
          <a:solidFill>
            <a:srgbClr val="FFFFFF"/>
          </a:solidFill>
        </p:spPr>
        <p:txBody>
          <a:bodyPr wrap="none" rtlCol="0">
            <a:spAutoFit/>
          </a:bodyPr>
          <a:lstStyle/>
          <a:p>
            <a:pPr algn="ctr"/>
            <a:r>
              <a:rPr lang="en-US" sz="2000" b="1" dirty="0"/>
              <a:t>Transcripts</a:t>
            </a:r>
          </a:p>
          <a:p>
            <a:pPr algn="ctr"/>
            <a:r>
              <a:rPr lang="en-US" sz="2000" b="1" dirty="0"/>
              <a:t>+</a:t>
            </a:r>
          </a:p>
          <a:p>
            <a:pPr algn="ctr"/>
            <a:r>
              <a:rPr lang="en-US" sz="2000" b="1" dirty="0"/>
              <a:t>Isoforms</a:t>
            </a:r>
          </a:p>
        </p:txBody>
      </p:sp>
      <p:sp>
        <p:nvSpPr>
          <p:cNvPr id="7" name="Rectangle 6"/>
          <p:cNvSpPr/>
          <p:nvPr/>
        </p:nvSpPr>
        <p:spPr>
          <a:xfrm>
            <a:off x="721173" y="188159"/>
            <a:ext cx="8042644" cy="925115"/>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p:cNvSpPr txBox="1"/>
          <p:nvPr/>
        </p:nvSpPr>
        <p:spPr>
          <a:xfrm>
            <a:off x="2273260" y="294463"/>
            <a:ext cx="4406149" cy="646331"/>
          </a:xfrm>
          <a:prstGeom prst="rect">
            <a:avLst/>
          </a:prstGeom>
          <a:noFill/>
        </p:spPr>
        <p:txBody>
          <a:bodyPr wrap="none" rtlCol="0">
            <a:spAutoFit/>
          </a:bodyPr>
          <a:lstStyle/>
          <a:p>
            <a:r>
              <a:rPr lang="en-US" sz="3600" dirty="0"/>
              <a:t>Trinity – How it works:</a:t>
            </a:r>
          </a:p>
        </p:txBody>
      </p:sp>
      <p:sp>
        <p:nvSpPr>
          <p:cNvPr id="13" name="TextBox 12"/>
          <p:cNvSpPr txBox="1"/>
          <p:nvPr/>
        </p:nvSpPr>
        <p:spPr>
          <a:xfrm>
            <a:off x="4494721" y="6233401"/>
            <a:ext cx="2869445" cy="369332"/>
          </a:xfrm>
          <a:prstGeom prst="rect">
            <a:avLst/>
          </a:prstGeom>
          <a:noFill/>
        </p:spPr>
        <p:txBody>
          <a:bodyPr wrap="none" rtlCol="0">
            <a:spAutoFit/>
          </a:bodyPr>
          <a:lstStyle/>
          <a:p>
            <a:r>
              <a:rPr lang="en-US" dirty="0"/>
              <a:t>Thousands of disjoint graphs</a:t>
            </a:r>
          </a:p>
        </p:txBody>
      </p:sp>
    </p:spTree>
    <p:extLst>
      <p:ext uri="{BB962C8B-B14F-4D97-AF65-F5344CB8AC3E}">
        <p14:creationId xmlns:p14="http://schemas.microsoft.com/office/powerpoint/2010/main" val="322422255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512749" y="4580018"/>
            <a:ext cx="8085241" cy="1878599"/>
          </a:xfrm>
          <a:prstGeom prst="rect">
            <a:avLst/>
          </a:prstGeom>
        </p:spPr>
      </p:pic>
      <p:pic>
        <p:nvPicPr>
          <p:cNvPr id="8" name="Picture 7"/>
          <p:cNvPicPr>
            <a:picLocks noChangeAspect="1"/>
          </p:cNvPicPr>
          <p:nvPr/>
        </p:nvPicPr>
        <p:blipFill>
          <a:blip r:embed="rId4"/>
          <a:stretch>
            <a:fillRect/>
          </a:stretch>
        </p:blipFill>
        <p:spPr>
          <a:xfrm>
            <a:off x="512749" y="1108231"/>
            <a:ext cx="2615660" cy="1579929"/>
          </a:xfrm>
          <a:prstGeom prst="rect">
            <a:avLst/>
          </a:prstGeom>
        </p:spPr>
      </p:pic>
      <p:pic>
        <p:nvPicPr>
          <p:cNvPr id="11" name="Picture 10" descr="ChrysalisLogo2011.png"/>
          <p:cNvPicPr>
            <a:picLocks noChangeAspect="1"/>
          </p:cNvPicPr>
          <p:nvPr/>
        </p:nvPicPr>
        <p:blipFill>
          <a:blip r:embed="rId5"/>
          <a:stretch>
            <a:fillRect/>
          </a:stretch>
        </p:blipFill>
        <p:spPr>
          <a:xfrm>
            <a:off x="3521947" y="1941987"/>
            <a:ext cx="1803399" cy="1803399"/>
          </a:xfrm>
          <a:prstGeom prst="rect">
            <a:avLst/>
          </a:prstGeom>
        </p:spPr>
      </p:pic>
      <p:sp>
        <p:nvSpPr>
          <p:cNvPr id="12" name="Right Arrow 11"/>
          <p:cNvSpPr/>
          <p:nvPr/>
        </p:nvSpPr>
        <p:spPr>
          <a:xfrm rot="2893236">
            <a:off x="2142606" y="3257153"/>
            <a:ext cx="2042917" cy="27045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TextBox 13"/>
          <p:cNvSpPr txBox="1"/>
          <p:nvPr/>
        </p:nvSpPr>
        <p:spPr>
          <a:xfrm>
            <a:off x="3344309" y="242585"/>
            <a:ext cx="2248125" cy="784830"/>
          </a:xfrm>
          <a:prstGeom prst="rect">
            <a:avLst/>
          </a:prstGeom>
          <a:noFill/>
        </p:spPr>
        <p:txBody>
          <a:bodyPr wrap="none" rtlCol="0">
            <a:spAutoFit/>
          </a:bodyPr>
          <a:lstStyle/>
          <a:p>
            <a:r>
              <a:rPr lang="en-US" sz="4500" dirty="0">
                <a:solidFill>
                  <a:schemeClr val="accent1">
                    <a:lumMod val="75000"/>
                  </a:schemeClr>
                </a:solidFill>
              </a:rPr>
              <a:t>Chrysalis</a:t>
            </a:r>
          </a:p>
        </p:txBody>
      </p:sp>
      <p:sp>
        <p:nvSpPr>
          <p:cNvPr id="9" name="TextBox 8"/>
          <p:cNvSpPr txBox="1"/>
          <p:nvPr/>
        </p:nvSpPr>
        <p:spPr>
          <a:xfrm>
            <a:off x="563553" y="3369851"/>
            <a:ext cx="2368582" cy="800219"/>
          </a:xfrm>
          <a:prstGeom prst="rect">
            <a:avLst/>
          </a:prstGeom>
          <a:noFill/>
        </p:spPr>
        <p:txBody>
          <a:bodyPr wrap="none" rtlCol="0">
            <a:spAutoFit/>
          </a:bodyPr>
          <a:lstStyle/>
          <a:p>
            <a:r>
              <a:rPr lang="en-US" sz="2300" dirty="0"/>
              <a:t>Integrate </a:t>
            </a:r>
            <a:r>
              <a:rPr lang="en-US" sz="2300" dirty="0" err="1"/>
              <a:t>isoforms</a:t>
            </a:r>
            <a:endParaRPr lang="en-US" sz="2300" dirty="0"/>
          </a:p>
          <a:p>
            <a:r>
              <a:rPr lang="en-US" sz="2300" dirty="0"/>
              <a:t>via k-1 overlaps</a:t>
            </a:r>
          </a:p>
        </p:txBody>
      </p:sp>
      <p:grpSp>
        <p:nvGrpSpPr>
          <p:cNvPr id="16" name="Group 15"/>
          <p:cNvGrpSpPr/>
          <p:nvPr/>
        </p:nvGrpSpPr>
        <p:grpSpPr>
          <a:xfrm>
            <a:off x="4861828" y="317707"/>
            <a:ext cx="3499000" cy="4368383"/>
            <a:chOff x="4861828" y="317707"/>
            <a:chExt cx="3499000" cy="4368383"/>
          </a:xfrm>
        </p:grpSpPr>
        <p:pic>
          <p:nvPicPr>
            <p:cNvPr id="10" name="Picture 9"/>
            <p:cNvPicPr>
              <a:picLocks noChangeAspect="1"/>
            </p:cNvPicPr>
            <p:nvPr/>
          </p:nvPicPr>
          <p:blipFill>
            <a:blip r:embed="rId6"/>
            <a:stretch>
              <a:fillRect/>
            </a:stretch>
          </p:blipFill>
          <p:spPr>
            <a:xfrm>
              <a:off x="7097268" y="317707"/>
              <a:ext cx="1263560" cy="4368383"/>
            </a:xfrm>
            <a:prstGeom prst="rect">
              <a:avLst/>
            </a:prstGeom>
          </p:spPr>
        </p:pic>
        <p:sp>
          <p:nvSpPr>
            <p:cNvPr id="13" name="Right Arrow 12"/>
            <p:cNvSpPr/>
            <p:nvPr/>
          </p:nvSpPr>
          <p:spPr>
            <a:xfrm rot="19528530">
              <a:off x="6030376" y="3055315"/>
              <a:ext cx="899448" cy="35401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Box 14"/>
            <p:cNvSpPr txBox="1"/>
            <p:nvPr/>
          </p:nvSpPr>
          <p:spPr>
            <a:xfrm>
              <a:off x="4861828" y="3629864"/>
              <a:ext cx="2274982" cy="646331"/>
            </a:xfrm>
            <a:prstGeom prst="rect">
              <a:avLst/>
            </a:prstGeom>
            <a:noFill/>
          </p:spPr>
          <p:txBody>
            <a:bodyPr wrap="none" rtlCol="0">
              <a:spAutoFit/>
            </a:bodyPr>
            <a:lstStyle/>
            <a:p>
              <a:r>
                <a:rPr lang="en-US" dirty="0"/>
                <a:t>Build de </a:t>
              </a:r>
              <a:r>
                <a:rPr lang="en-US" dirty="0" err="1"/>
                <a:t>Bruijn</a:t>
              </a:r>
              <a:r>
                <a:rPr lang="en-US" dirty="0"/>
                <a:t> Graphs</a:t>
              </a:r>
            </a:p>
            <a:p>
              <a:r>
                <a:rPr lang="en-US" dirty="0"/>
                <a:t>(ideally, one per gene)</a:t>
              </a:r>
            </a:p>
          </p:txBody>
        </p:sp>
      </p:grpSp>
    </p:spTree>
    <p:extLst>
      <p:ext uri="{BB962C8B-B14F-4D97-AF65-F5344CB8AC3E}">
        <p14:creationId xmlns:p14="http://schemas.microsoft.com/office/powerpoint/2010/main" val="563082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dissolve">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334855" y="-1173083"/>
            <a:ext cx="8561637" cy="8512935"/>
            <a:chOff x="4370226" y="2752504"/>
            <a:chExt cx="3240613" cy="3222179"/>
          </a:xfrm>
        </p:grpSpPr>
        <p:grpSp>
          <p:nvGrpSpPr>
            <p:cNvPr id="5" name="Group 4"/>
            <p:cNvGrpSpPr/>
            <p:nvPr/>
          </p:nvGrpSpPr>
          <p:grpSpPr>
            <a:xfrm>
              <a:off x="4508439" y="2909911"/>
              <a:ext cx="1551535" cy="1490133"/>
              <a:chOff x="4451222" y="2406144"/>
              <a:chExt cx="4059146" cy="3898505"/>
            </a:xfrm>
          </p:grpSpPr>
          <p:sp>
            <p:nvSpPr>
              <p:cNvPr id="166" name="Freeform 165"/>
              <p:cNvSpPr/>
              <p:nvPr/>
            </p:nvSpPr>
            <p:spPr>
              <a:xfrm>
                <a:off x="4702050" y="2458815"/>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008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7" name="Freeform 166"/>
              <p:cNvSpPr/>
              <p:nvPr/>
            </p:nvSpPr>
            <p:spPr>
              <a:xfrm>
                <a:off x="5502913" y="252636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8" name="Freeform 167"/>
              <p:cNvSpPr/>
              <p:nvPr/>
            </p:nvSpPr>
            <p:spPr>
              <a:xfrm rot="16200000">
                <a:off x="6108443" y="234404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9" name="Freeform 168"/>
              <p:cNvSpPr/>
              <p:nvPr/>
            </p:nvSpPr>
            <p:spPr>
              <a:xfrm>
                <a:off x="6039701" y="3059417"/>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0" name="Freeform 169"/>
              <p:cNvSpPr/>
              <p:nvPr/>
            </p:nvSpPr>
            <p:spPr>
              <a:xfrm>
                <a:off x="7094102" y="326592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1" name="Freeform 170"/>
              <p:cNvSpPr/>
              <p:nvPr/>
            </p:nvSpPr>
            <p:spPr>
              <a:xfrm>
                <a:off x="5767818" y="4771496"/>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2" name="Freeform 171"/>
              <p:cNvSpPr/>
              <p:nvPr/>
            </p:nvSpPr>
            <p:spPr>
              <a:xfrm rot="18237182">
                <a:off x="4560966" y="327699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3" name="Freeform 172"/>
              <p:cNvSpPr/>
              <p:nvPr/>
            </p:nvSpPr>
            <p:spPr>
              <a:xfrm>
                <a:off x="5554898" y="3472888"/>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4" name="Freeform 173"/>
              <p:cNvSpPr/>
              <p:nvPr/>
            </p:nvSpPr>
            <p:spPr>
              <a:xfrm rot="2474172">
                <a:off x="4895023" y="406222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5" name="Freeform 174"/>
              <p:cNvSpPr/>
              <p:nvPr/>
            </p:nvSpPr>
            <p:spPr>
              <a:xfrm>
                <a:off x="6527697" y="3236464"/>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6" name="Freeform 175"/>
              <p:cNvSpPr/>
              <p:nvPr/>
            </p:nvSpPr>
            <p:spPr>
              <a:xfrm>
                <a:off x="7017039" y="4535072"/>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7" name="Freeform 176"/>
              <p:cNvSpPr/>
              <p:nvPr/>
            </p:nvSpPr>
            <p:spPr>
              <a:xfrm flipH="1">
                <a:off x="5180383" y="3067589"/>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8" name="Freeform 177"/>
              <p:cNvSpPr/>
              <p:nvPr/>
            </p:nvSpPr>
            <p:spPr>
              <a:xfrm>
                <a:off x="6287399" y="374984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9" name="Freeform 178"/>
              <p:cNvSpPr/>
              <p:nvPr/>
            </p:nvSpPr>
            <p:spPr>
              <a:xfrm flipV="1">
                <a:off x="7469086" y="526296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0" name="Freeform 179"/>
              <p:cNvSpPr/>
              <p:nvPr/>
            </p:nvSpPr>
            <p:spPr>
              <a:xfrm>
                <a:off x="4885456" y="525538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3">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1" name="Freeform 180"/>
              <p:cNvSpPr/>
              <p:nvPr/>
            </p:nvSpPr>
            <p:spPr>
              <a:xfrm>
                <a:off x="7422388" y="278091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2" name="Freeform 181"/>
              <p:cNvSpPr/>
              <p:nvPr/>
            </p:nvSpPr>
            <p:spPr>
              <a:xfrm rot="5400000" flipV="1">
                <a:off x="6427014" y="453507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3" name="Freeform 182"/>
              <p:cNvSpPr/>
              <p:nvPr/>
            </p:nvSpPr>
            <p:spPr>
              <a:xfrm>
                <a:off x="7422388" y="3859573"/>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4" name="Freeform 183"/>
              <p:cNvSpPr/>
              <p:nvPr/>
            </p:nvSpPr>
            <p:spPr>
              <a:xfrm flipV="1">
                <a:off x="6933046" y="376335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5" name="Freeform 184"/>
              <p:cNvSpPr/>
              <p:nvPr/>
            </p:nvSpPr>
            <p:spPr>
              <a:xfrm>
                <a:off x="4451222" y="388494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6" name="Freeform 185"/>
              <p:cNvSpPr/>
              <p:nvPr/>
            </p:nvSpPr>
            <p:spPr>
              <a:xfrm>
                <a:off x="6440578" y="526296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7" name="Freeform 186"/>
              <p:cNvSpPr/>
              <p:nvPr/>
            </p:nvSpPr>
            <p:spPr>
              <a:xfrm rot="16200000">
                <a:off x="7762690" y="446538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8" name="Freeform 187"/>
              <p:cNvSpPr/>
              <p:nvPr/>
            </p:nvSpPr>
            <p:spPr>
              <a:xfrm flipV="1">
                <a:off x="5392754" y="4318086"/>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9" name="Freeform 188"/>
              <p:cNvSpPr/>
              <p:nvPr/>
            </p:nvSpPr>
            <p:spPr>
              <a:xfrm>
                <a:off x="7652946" y="3326755"/>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0" name="Freeform 189"/>
              <p:cNvSpPr/>
              <p:nvPr/>
            </p:nvSpPr>
            <p:spPr>
              <a:xfrm rot="5400000">
                <a:off x="5480770" y="521485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1" name="Freeform 190"/>
              <p:cNvSpPr/>
              <p:nvPr/>
            </p:nvSpPr>
            <p:spPr>
              <a:xfrm>
                <a:off x="5861214" y="422220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2" name="Freeform 191"/>
              <p:cNvSpPr/>
              <p:nvPr/>
            </p:nvSpPr>
            <p:spPr>
              <a:xfrm rot="17005220">
                <a:off x="8109925" y="526296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3" name="Freeform 192"/>
              <p:cNvSpPr/>
              <p:nvPr/>
            </p:nvSpPr>
            <p:spPr>
              <a:xfrm rot="7499924">
                <a:off x="5017750" y="5949857"/>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4" name="Freeform 193"/>
              <p:cNvSpPr/>
              <p:nvPr/>
            </p:nvSpPr>
            <p:spPr>
              <a:xfrm rot="2676582">
                <a:off x="6603095" y="257905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6" name="Freeform 195"/>
              <p:cNvSpPr/>
              <p:nvPr/>
            </p:nvSpPr>
            <p:spPr>
              <a:xfrm>
                <a:off x="7931439" y="395264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7" name="Freeform 196"/>
              <p:cNvSpPr/>
              <p:nvPr/>
            </p:nvSpPr>
            <p:spPr>
              <a:xfrm>
                <a:off x="6838552" y="562705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8" name="Freeform 197"/>
              <p:cNvSpPr/>
              <p:nvPr/>
            </p:nvSpPr>
            <p:spPr>
              <a:xfrm rot="14741213">
                <a:off x="4451222" y="465317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9" name="Freeform 198"/>
              <p:cNvSpPr/>
              <p:nvPr/>
            </p:nvSpPr>
            <p:spPr>
              <a:xfrm>
                <a:off x="7144807" y="2406144"/>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0" name="Freeform 199"/>
              <p:cNvSpPr/>
              <p:nvPr/>
            </p:nvSpPr>
            <p:spPr>
              <a:xfrm>
                <a:off x="8186089" y="4581672"/>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1" name="Freeform 200"/>
              <p:cNvSpPr/>
              <p:nvPr/>
            </p:nvSpPr>
            <p:spPr>
              <a:xfrm>
                <a:off x="5093174" y="3645006"/>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2" name="Freeform 201"/>
              <p:cNvSpPr/>
              <p:nvPr/>
            </p:nvSpPr>
            <p:spPr>
              <a:xfrm>
                <a:off x="7913354" y="3310899"/>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3" name="Freeform 202"/>
              <p:cNvSpPr/>
              <p:nvPr/>
            </p:nvSpPr>
            <p:spPr>
              <a:xfrm>
                <a:off x="6854899" y="5007921"/>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4" name="Freeform 203"/>
              <p:cNvSpPr/>
              <p:nvPr/>
            </p:nvSpPr>
            <p:spPr>
              <a:xfrm>
                <a:off x="5963120" y="5796040"/>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6" name="Group 5"/>
            <p:cNvGrpSpPr/>
            <p:nvPr/>
          </p:nvGrpSpPr>
          <p:grpSpPr>
            <a:xfrm rot="16200000">
              <a:off x="6058006" y="4340447"/>
              <a:ext cx="1551535" cy="1517477"/>
              <a:chOff x="4451222" y="2334611"/>
              <a:chExt cx="4059146" cy="3970038"/>
            </a:xfrm>
          </p:grpSpPr>
          <p:sp>
            <p:nvSpPr>
              <p:cNvPr id="127" name="Freeform 126"/>
              <p:cNvSpPr/>
              <p:nvPr/>
            </p:nvSpPr>
            <p:spPr>
              <a:xfrm>
                <a:off x="4795218" y="2334611"/>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008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8" name="Freeform 127"/>
              <p:cNvSpPr/>
              <p:nvPr/>
            </p:nvSpPr>
            <p:spPr>
              <a:xfrm>
                <a:off x="5502913" y="252636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9" name="Freeform 128"/>
              <p:cNvSpPr/>
              <p:nvPr/>
            </p:nvSpPr>
            <p:spPr>
              <a:xfrm rot="16200000">
                <a:off x="6108443" y="234404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0" name="Freeform 129"/>
              <p:cNvSpPr/>
              <p:nvPr/>
            </p:nvSpPr>
            <p:spPr>
              <a:xfrm>
                <a:off x="6039701" y="3059417"/>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1" name="Freeform 130"/>
              <p:cNvSpPr/>
              <p:nvPr/>
            </p:nvSpPr>
            <p:spPr>
              <a:xfrm>
                <a:off x="7094102" y="326592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2" name="Freeform 131"/>
              <p:cNvSpPr/>
              <p:nvPr/>
            </p:nvSpPr>
            <p:spPr>
              <a:xfrm>
                <a:off x="5767818" y="4771496"/>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3" name="Freeform 132"/>
              <p:cNvSpPr/>
              <p:nvPr/>
            </p:nvSpPr>
            <p:spPr>
              <a:xfrm rot="18237182">
                <a:off x="4560966" y="327699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4" name="Freeform 133"/>
              <p:cNvSpPr/>
              <p:nvPr/>
            </p:nvSpPr>
            <p:spPr>
              <a:xfrm>
                <a:off x="5554898" y="3472888"/>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5" name="Freeform 134"/>
              <p:cNvSpPr/>
              <p:nvPr/>
            </p:nvSpPr>
            <p:spPr>
              <a:xfrm rot="2474172">
                <a:off x="4895023" y="406222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6" name="Freeform 135"/>
              <p:cNvSpPr/>
              <p:nvPr/>
            </p:nvSpPr>
            <p:spPr>
              <a:xfrm>
                <a:off x="6527697" y="3236464"/>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7" name="Freeform 136"/>
              <p:cNvSpPr/>
              <p:nvPr/>
            </p:nvSpPr>
            <p:spPr>
              <a:xfrm>
                <a:off x="7017039" y="4535072"/>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8" name="Freeform 137"/>
              <p:cNvSpPr/>
              <p:nvPr/>
            </p:nvSpPr>
            <p:spPr>
              <a:xfrm flipH="1">
                <a:off x="5180383" y="3067589"/>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9" name="Freeform 138"/>
              <p:cNvSpPr/>
              <p:nvPr/>
            </p:nvSpPr>
            <p:spPr>
              <a:xfrm>
                <a:off x="6287399" y="374984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0" name="Freeform 139"/>
              <p:cNvSpPr/>
              <p:nvPr/>
            </p:nvSpPr>
            <p:spPr>
              <a:xfrm flipV="1">
                <a:off x="7469086" y="526296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1" name="Freeform 140"/>
              <p:cNvSpPr/>
              <p:nvPr/>
            </p:nvSpPr>
            <p:spPr>
              <a:xfrm>
                <a:off x="4885456" y="525538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3">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2" name="Freeform 141"/>
              <p:cNvSpPr/>
              <p:nvPr/>
            </p:nvSpPr>
            <p:spPr>
              <a:xfrm>
                <a:off x="7422388" y="278091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3" name="Freeform 142"/>
              <p:cNvSpPr/>
              <p:nvPr/>
            </p:nvSpPr>
            <p:spPr>
              <a:xfrm rot="5400000" flipV="1">
                <a:off x="6427014" y="453507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4" name="Freeform 143"/>
              <p:cNvSpPr/>
              <p:nvPr/>
            </p:nvSpPr>
            <p:spPr>
              <a:xfrm>
                <a:off x="7422388" y="3859573"/>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5" name="Freeform 144"/>
              <p:cNvSpPr/>
              <p:nvPr/>
            </p:nvSpPr>
            <p:spPr>
              <a:xfrm flipV="1">
                <a:off x="6933046" y="376335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6" name="Freeform 145"/>
              <p:cNvSpPr/>
              <p:nvPr/>
            </p:nvSpPr>
            <p:spPr>
              <a:xfrm>
                <a:off x="4451222" y="388494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7" name="Freeform 146"/>
              <p:cNvSpPr/>
              <p:nvPr/>
            </p:nvSpPr>
            <p:spPr>
              <a:xfrm>
                <a:off x="6440578" y="526296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8" name="Freeform 147"/>
              <p:cNvSpPr/>
              <p:nvPr/>
            </p:nvSpPr>
            <p:spPr>
              <a:xfrm rot="16200000">
                <a:off x="7762690" y="446538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9" name="Freeform 148"/>
              <p:cNvSpPr/>
              <p:nvPr/>
            </p:nvSpPr>
            <p:spPr>
              <a:xfrm flipV="1">
                <a:off x="5392754" y="4318086"/>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0" name="Freeform 149"/>
              <p:cNvSpPr/>
              <p:nvPr/>
            </p:nvSpPr>
            <p:spPr>
              <a:xfrm>
                <a:off x="7652946" y="3326755"/>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1" name="Freeform 150"/>
              <p:cNvSpPr/>
              <p:nvPr/>
            </p:nvSpPr>
            <p:spPr>
              <a:xfrm rot="5400000">
                <a:off x="5480770" y="521485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2" name="Freeform 151"/>
              <p:cNvSpPr/>
              <p:nvPr/>
            </p:nvSpPr>
            <p:spPr>
              <a:xfrm>
                <a:off x="5861214" y="422220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3" name="Freeform 152"/>
              <p:cNvSpPr/>
              <p:nvPr/>
            </p:nvSpPr>
            <p:spPr>
              <a:xfrm rot="17005220">
                <a:off x="8109925" y="526296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4" name="Freeform 153"/>
              <p:cNvSpPr/>
              <p:nvPr/>
            </p:nvSpPr>
            <p:spPr>
              <a:xfrm rot="7499924">
                <a:off x="5017750" y="5949857"/>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5" name="Freeform 154"/>
              <p:cNvSpPr/>
              <p:nvPr/>
            </p:nvSpPr>
            <p:spPr>
              <a:xfrm rot="2676582">
                <a:off x="6603095" y="257905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6" name="Freeform 155"/>
              <p:cNvSpPr/>
              <p:nvPr/>
            </p:nvSpPr>
            <p:spPr>
              <a:xfrm>
                <a:off x="7812138" y="267959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7" name="Freeform 156"/>
              <p:cNvSpPr/>
              <p:nvPr/>
            </p:nvSpPr>
            <p:spPr>
              <a:xfrm>
                <a:off x="7931439" y="395264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8" name="Freeform 157"/>
              <p:cNvSpPr/>
              <p:nvPr/>
            </p:nvSpPr>
            <p:spPr>
              <a:xfrm>
                <a:off x="6838552" y="562705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9" name="Freeform 158"/>
              <p:cNvSpPr/>
              <p:nvPr/>
            </p:nvSpPr>
            <p:spPr>
              <a:xfrm rot="14741213">
                <a:off x="4451222" y="465317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0" name="Freeform 159"/>
              <p:cNvSpPr/>
              <p:nvPr/>
            </p:nvSpPr>
            <p:spPr>
              <a:xfrm>
                <a:off x="7144807" y="2406144"/>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1" name="Freeform 160"/>
              <p:cNvSpPr/>
              <p:nvPr/>
            </p:nvSpPr>
            <p:spPr>
              <a:xfrm>
                <a:off x="8186089" y="4581672"/>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2" name="Freeform 161"/>
              <p:cNvSpPr/>
              <p:nvPr/>
            </p:nvSpPr>
            <p:spPr>
              <a:xfrm>
                <a:off x="5093174" y="3645006"/>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3" name="Freeform 162"/>
              <p:cNvSpPr/>
              <p:nvPr/>
            </p:nvSpPr>
            <p:spPr>
              <a:xfrm>
                <a:off x="7913354" y="3310899"/>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4" name="Freeform 163"/>
              <p:cNvSpPr/>
              <p:nvPr/>
            </p:nvSpPr>
            <p:spPr>
              <a:xfrm>
                <a:off x="6854899" y="5007921"/>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5" name="Freeform 164"/>
              <p:cNvSpPr/>
              <p:nvPr/>
            </p:nvSpPr>
            <p:spPr>
              <a:xfrm>
                <a:off x="5963120" y="5796040"/>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7" name="Group 6"/>
            <p:cNvGrpSpPr/>
            <p:nvPr/>
          </p:nvGrpSpPr>
          <p:grpSpPr>
            <a:xfrm rot="10800000">
              <a:off x="6059304" y="2752504"/>
              <a:ext cx="1551535" cy="1490133"/>
              <a:chOff x="4451222" y="2406144"/>
              <a:chExt cx="4059146" cy="3898505"/>
            </a:xfrm>
          </p:grpSpPr>
          <p:sp>
            <p:nvSpPr>
              <p:cNvPr id="88" name="Freeform 87"/>
              <p:cNvSpPr/>
              <p:nvPr/>
            </p:nvSpPr>
            <p:spPr>
              <a:xfrm>
                <a:off x="4702050" y="2458815"/>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008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9" name="Freeform 88"/>
              <p:cNvSpPr/>
              <p:nvPr/>
            </p:nvSpPr>
            <p:spPr>
              <a:xfrm>
                <a:off x="5502913" y="252636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0" name="Freeform 89"/>
              <p:cNvSpPr/>
              <p:nvPr/>
            </p:nvSpPr>
            <p:spPr>
              <a:xfrm rot="16200000">
                <a:off x="6108443" y="234404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1" name="Freeform 90"/>
              <p:cNvSpPr/>
              <p:nvPr/>
            </p:nvSpPr>
            <p:spPr>
              <a:xfrm>
                <a:off x="6039701" y="3059417"/>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2" name="Freeform 91"/>
              <p:cNvSpPr/>
              <p:nvPr/>
            </p:nvSpPr>
            <p:spPr>
              <a:xfrm>
                <a:off x="7094102" y="326592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3" name="Freeform 92"/>
              <p:cNvSpPr/>
              <p:nvPr/>
            </p:nvSpPr>
            <p:spPr>
              <a:xfrm>
                <a:off x="5767818" y="4771496"/>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4" name="Freeform 93"/>
              <p:cNvSpPr/>
              <p:nvPr/>
            </p:nvSpPr>
            <p:spPr>
              <a:xfrm rot="18237182">
                <a:off x="4560966" y="327699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5" name="Freeform 94"/>
              <p:cNvSpPr/>
              <p:nvPr/>
            </p:nvSpPr>
            <p:spPr>
              <a:xfrm>
                <a:off x="5554898" y="3472888"/>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6" name="Freeform 95"/>
              <p:cNvSpPr/>
              <p:nvPr/>
            </p:nvSpPr>
            <p:spPr>
              <a:xfrm rot="2474172">
                <a:off x="4895023" y="406222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7" name="Freeform 96"/>
              <p:cNvSpPr/>
              <p:nvPr/>
            </p:nvSpPr>
            <p:spPr>
              <a:xfrm>
                <a:off x="6527697" y="3236464"/>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8" name="Freeform 97"/>
              <p:cNvSpPr/>
              <p:nvPr/>
            </p:nvSpPr>
            <p:spPr>
              <a:xfrm>
                <a:off x="7017039" y="4535072"/>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9" name="Freeform 98"/>
              <p:cNvSpPr/>
              <p:nvPr/>
            </p:nvSpPr>
            <p:spPr>
              <a:xfrm flipH="1">
                <a:off x="5180383" y="3067589"/>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0" name="Freeform 99"/>
              <p:cNvSpPr/>
              <p:nvPr/>
            </p:nvSpPr>
            <p:spPr>
              <a:xfrm>
                <a:off x="6287399" y="374984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1" name="Freeform 100"/>
              <p:cNvSpPr/>
              <p:nvPr/>
            </p:nvSpPr>
            <p:spPr>
              <a:xfrm flipV="1">
                <a:off x="7469086" y="526296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2" name="Freeform 101"/>
              <p:cNvSpPr/>
              <p:nvPr/>
            </p:nvSpPr>
            <p:spPr>
              <a:xfrm>
                <a:off x="4885456" y="525538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3">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3" name="Freeform 102"/>
              <p:cNvSpPr/>
              <p:nvPr/>
            </p:nvSpPr>
            <p:spPr>
              <a:xfrm>
                <a:off x="7422388" y="278091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4" name="Freeform 103"/>
              <p:cNvSpPr/>
              <p:nvPr/>
            </p:nvSpPr>
            <p:spPr>
              <a:xfrm rot="5400000" flipV="1">
                <a:off x="6427014" y="453507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5" name="Freeform 104"/>
              <p:cNvSpPr/>
              <p:nvPr/>
            </p:nvSpPr>
            <p:spPr>
              <a:xfrm>
                <a:off x="7422388" y="3859573"/>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6" name="Freeform 105"/>
              <p:cNvSpPr/>
              <p:nvPr/>
            </p:nvSpPr>
            <p:spPr>
              <a:xfrm flipV="1">
                <a:off x="6933046" y="376335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7" name="Freeform 106"/>
              <p:cNvSpPr/>
              <p:nvPr/>
            </p:nvSpPr>
            <p:spPr>
              <a:xfrm>
                <a:off x="4451222" y="388494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8" name="Freeform 107"/>
              <p:cNvSpPr/>
              <p:nvPr/>
            </p:nvSpPr>
            <p:spPr>
              <a:xfrm>
                <a:off x="6440578" y="526296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9" name="Freeform 108"/>
              <p:cNvSpPr/>
              <p:nvPr/>
            </p:nvSpPr>
            <p:spPr>
              <a:xfrm rot="16200000">
                <a:off x="7762690" y="446538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0" name="Freeform 109"/>
              <p:cNvSpPr/>
              <p:nvPr/>
            </p:nvSpPr>
            <p:spPr>
              <a:xfrm flipV="1">
                <a:off x="5392754" y="4318086"/>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1" name="Freeform 110"/>
              <p:cNvSpPr/>
              <p:nvPr/>
            </p:nvSpPr>
            <p:spPr>
              <a:xfrm>
                <a:off x="7652946" y="3326755"/>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2" name="Freeform 111"/>
              <p:cNvSpPr/>
              <p:nvPr/>
            </p:nvSpPr>
            <p:spPr>
              <a:xfrm rot="5400000">
                <a:off x="5480770" y="521485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3" name="Freeform 112"/>
              <p:cNvSpPr/>
              <p:nvPr/>
            </p:nvSpPr>
            <p:spPr>
              <a:xfrm>
                <a:off x="5861214" y="422220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4" name="Freeform 113"/>
              <p:cNvSpPr/>
              <p:nvPr/>
            </p:nvSpPr>
            <p:spPr>
              <a:xfrm rot="17005220">
                <a:off x="8109925" y="526296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5" name="Freeform 114"/>
              <p:cNvSpPr/>
              <p:nvPr/>
            </p:nvSpPr>
            <p:spPr>
              <a:xfrm rot="7499924">
                <a:off x="5017750" y="5949857"/>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6" name="Freeform 115"/>
              <p:cNvSpPr/>
              <p:nvPr/>
            </p:nvSpPr>
            <p:spPr>
              <a:xfrm rot="2676582">
                <a:off x="6603095" y="257905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7" name="Freeform 116"/>
              <p:cNvSpPr/>
              <p:nvPr/>
            </p:nvSpPr>
            <p:spPr>
              <a:xfrm>
                <a:off x="7812138" y="267959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9" name="Freeform 118"/>
              <p:cNvSpPr/>
              <p:nvPr/>
            </p:nvSpPr>
            <p:spPr>
              <a:xfrm>
                <a:off x="6838552" y="562705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0" name="Freeform 119"/>
              <p:cNvSpPr/>
              <p:nvPr/>
            </p:nvSpPr>
            <p:spPr>
              <a:xfrm rot="14741213">
                <a:off x="4451222" y="465317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1" name="Freeform 120"/>
              <p:cNvSpPr/>
              <p:nvPr/>
            </p:nvSpPr>
            <p:spPr>
              <a:xfrm>
                <a:off x="7144807" y="2406144"/>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2" name="Freeform 121"/>
              <p:cNvSpPr/>
              <p:nvPr/>
            </p:nvSpPr>
            <p:spPr>
              <a:xfrm>
                <a:off x="8186089" y="4581672"/>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3" name="Freeform 122"/>
              <p:cNvSpPr/>
              <p:nvPr/>
            </p:nvSpPr>
            <p:spPr>
              <a:xfrm>
                <a:off x="5093174" y="3645006"/>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4" name="Freeform 123"/>
              <p:cNvSpPr/>
              <p:nvPr/>
            </p:nvSpPr>
            <p:spPr>
              <a:xfrm>
                <a:off x="7975454" y="3404061"/>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5" name="Freeform 124"/>
              <p:cNvSpPr/>
              <p:nvPr/>
            </p:nvSpPr>
            <p:spPr>
              <a:xfrm>
                <a:off x="6854899" y="5007921"/>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6" name="Freeform 125"/>
              <p:cNvSpPr/>
              <p:nvPr/>
            </p:nvSpPr>
            <p:spPr>
              <a:xfrm>
                <a:off x="5963120" y="5796040"/>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8" name="Group 7"/>
            <p:cNvGrpSpPr/>
            <p:nvPr/>
          </p:nvGrpSpPr>
          <p:grpSpPr>
            <a:xfrm rot="6016296">
              <a:off x="4339525" y="4453849"/>
              <a:ext cx="1551535" cy="1490133"/>
              <a:chOff x="4451222" y="2406144"/>
              <a:chExt cx="4059146" cy="3898505"/>
            </a:xfrm>
          </p:grpSpPr>
          <p:sp>
            <p:nvSpPr>
              <p:cNvPr id="49" name="Freeform 48"/>
              <p:cNvSpPr/>
              <p:nvPr/>
            </p:nvSpPr>
            <p:spPr>
              <a:xfrm>
                <a:off x="4702050" y="2458815"/>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008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0" name="Freeform 49"/>
              <p:cNvSpPr/>
              <p:nvPr/>
            </p:nvSpPr>
            <p:spPr>
              <a:xfrm>
                <a:off x="5502913" y="252636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1" name="Freeform 50"/>
              <p:cNvSpPr/>
              <p:nvPr/>
            </p:nvSpPr>
            <p:spPr>
              <a:xfrm rot="16200000">
                <a:off x="6108443" y="234404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2" name="Freeform 51"/>
              <p:cNvSpPr/>
              <p:nvPr/>
            </p:nvSpPr>
            <p:spPr>
              <a:xfrm>
                <a:off x="6039701" y="3059417"/>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3" name="Freeform 52"/>
              <p:cNvSpPr/>
              <p:nvPr/>
            </p:nvSpPr>
            <p:spPr>
              <a:xfrm>
                <a:off x="7094102" y="326592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4" name="Freeform 53"/>
              <p:cNvSpPr/>
              <p:nvPr/>
            </p:nvSpPr>
            <p:spPr>
              <a:xfrm>
                <a:off x="5767818" y="4771496"/>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 name="Freeform 54"/>
              <p:cNvSpPr/>
              <p:nvPr/>
            </p:nvSpPr>
            <p:spPr>
              <a:xfrm rot="18237182">
                <a:off x="4560966" y="327699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6" name="Freeform 55"/>
              <p:cNvSpPr/>
              <p:nvPr/>
            </p:nvSpPr>
            <p:spPr>
              <a:xfrm>
                <a:off x="5554898" y="3472888"/>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7" name="Freeform 56"/>
              <p:cNvSpPr/>
              <p:nvPr/>
            </p:nvSpPr>
            <p:spPr>
              <a:xfrm rot="2474172">
                <a:off x="4895023" y="406222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8" name="Freeform 57"/>
              <p:cNvSpPr/>
              <p:nvPr/>
            </p:nvSpPr>
            <p:spPr>
              <a:xfrm>
                <a:off x="6527697" y="3236464"/>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9" name="Freeform 58"/>
              <p:cNvSpPr/>
              <p:nvPr/>
            </p:nvSpPr>
            <p:spPr>
              <a:xfrm>
                <a:off x="7017039" y="4535072"/>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0" name="Freeform 59"/>
              <p:cNvSpPr/>
              <p:nvPr/>
            </p:nvSpPr>
            <p:spPr>
              <a:xfrm flipH="1">
                <a:off x="5180383" y="3067589"/>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1" name="Freeform 60"/>
              <p:cNvSpPr/>
              <p:nvPr/>
            </p:nvSpPr>
            <p:spPr>
              <a:xfrm>
                <a:off x="6287399" y="374984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2" name="Freeform 61"/>
              <p:cNvSpPr/>
              <p:nvPr/>
            </p:nvSpPr>
            <p:spPr>
              <a:xfrm flipV="1">
                <a:off x="7469086" y="526296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3" name="Freeform 62"/>
              <p:cNvSpPr/>
              <p:nvPr/>
            </p:nvSpPr>
            <p:spPr>
              <a:xfrm>
                <a:off x="4885456" y="525538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3">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4" name="Freeform 63"/>
              <p:cNvSpPr/>
              <p:nvPr/>
            </p:nvSpPr>
            <p:spPr>
              <a:xfrm>
                <a:off x="7422388" y="278091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5" name="Freeform 64"/>
              <p:cNvSpPr/>
              <p:nvPr/>
            </p:nvSpPr>
            <p:spPr>
              <a:xfrm rot="5400000" flipV="1">
                <a:off x="6427014" y="453507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6" name="Freeform 65"/>
              <p:cNvSpPr/>
              <p:nvPr/>
            </p:nvSpPr>
            <p:spPr>
              <a:xfrm>
                <a:off x="7422388" y="3859573"/>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7" name="Freeform 66"/>
              <p:cNvSpPr/>
              <p:nvPr/>
            </p:nvSpPr>
            <p:spPr>
              <a:xfrm flipV="1">
                <a:off x="6933046" y="376335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8" name="Freeform 67"/>
              <p:cNvSpPr/>
              <p:nvPr/>
            </p:nvSpPr>
            <p:spPr>
              <a:xfrm>
                <a:off x="4451222" y="388494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9" name="Freeform 68"/>
              <p:cNvSpPr/>
              <p:nvPr/>
            </p:nvSpPr>
            <p:spPr>
              <a:xfrm>
                <a:off x="6440578" y="526296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0" name="Freeform 69"/>
              <p:cNvSpPr/>
              <p:nvPr/>
            </p:nvSpPr>
            <p:spPr>
              <a:xfrm rot="16200000">
                <a:off x="7762690" y="446538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1" name="Freeform 70"/>
              <p:cNvSpPr/>
              <p:nvPr/>
            </p:nvSpPr>
            <p:spPr>
              <a:xfrm flipV="1">
                <a:off x="5392754" y="4318086"/>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2" name="Freeform 71"/>
              <p:cNvSpPr/>
              <p:nvPr/>
            </p:nvSpPr>
            <p:spPr>
              <a:xfrm>
                <a:off x="7652946" y="3326755"/>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3" name="Freeform 72"/>
              <p:cNvSpPr/>
              <p:nvPr/>
            </p:nvSpPr>
            <p:spPr>
              <a:xfrm rot="5400000">
                <a:off x="5480770" y="521485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4" name="Freeform 73"/>
              <p:cNvSpPr/>
              <p:nvPr/>
            </p:nvSpPr>
            <p:spPr>
              <a:xfrm>
                <a:off x="5861214" y="422220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5" name="Freeform 74"/>
              <p:cNvSpPr/>
              <p:nvPr/>
            </p:nvSpPr>
            <p:spPr>
              <a:xfrm rot="17005220">
                <a:off x="8109925" y="526296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6" name="Freeform 75"/>
              <p:cNvSpPr/>
              <p:nvPr/>
            </p:nvSpPr>
            <p:spPr>
              <a:xfrm rot="7499924">
                <a:off x="5017750" y="5949857"/>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7" name="Freeform 76"/>
              <p:cNvSpPr/>
              <p:nvPr/>
            </p:nvSpPr>
            <p:spPr>
              <a:xfrm rot="2676582">
                <a:off x="6603095" y="257905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9" name="Freeform 78"/>
              <p:cNvSpPr/>
              <p:nvPr/>
            </p:nvSpPr>
            <p:spPr>
              <a:xfrm>
                <a:off x="7931439" y="395264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0" name="Freeform 79"/>
              <p:cNvSpPr/>
              <p:nvPr/>
            </p:nvSpPr>
            <p:spPr>
              <a:xfrm>
                <a:off x="6838552" y="562705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1" name="Freeform 80"/>
              <p:cNvSpPr/>
              <p:nvPr/>
            </p:nvSpPr>
            <p:spPr>
              <a:xfrm rot="14741213">
                <a:off x="4451222" y="465317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2" name="Freeform 81"/>
              <p:cNvSpPr/>
              <p:nvPr/>
            </p:nvSpPr>
            <p:spPr>
              <a:xfrm>
                <a:off x="7144807" y="2406144"/>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3" name="Freeform 82"/>
              <p:cNvSpPr/>
              <p:nvPr/>
            </p:nvSpPr>
            <p:spPr>
              <a:xfrm>
                <a:off x="8186089" y="4581672"/>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4" name="Freeform 83"/>
              <p:cNvSpPr/>
              <p:nvPr/>
            </p:nvSpPr>
            <p:spPr>
              <a:xfrm>
                <a:off x="5093174" y="3645006"/>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5" name="Freeform 84"/>
              <p:cNvSpPr/>
              <p:nvPr/>
            </p:nvSpPr>
            <p:spPr>
              <a:xfrm>
                <a:off x="7913354" y="3310899"/>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6" name="Freeform 85"/>
              <p:cNvSpPr/>
              <p:nvPr/>
            </p:nvSpPr>
            <p:spPr>
              <a:xfrm>
                <a:off x="6854899" y="5007921"/>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7" name="Freeform 86"/>
              <p:cNvSpPr/>
              <p:nvPr/>
            </p:nvSpPr>
            <p:spPr>
              <a:xfrm>
                <a:off x="5963120" y="5796040"/>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9" name="Group 8"/>
            <p:cNvGrpSpPr/>
            <p:nvPr/>
          </p:nvGrpSpPr>
          <p:grpSpPr>
            <a:xfrm rot="16200000">
              <a:off x="5300731" y="3941200"/>
              <a:ext cx="1551535" cy="1490133"/>
              <a:chOff x="4451222" y="2406144"/>
              <a:chExt cx="4059146" cy="3898505"/>
            </a:xfrm>
          </p:grpSpPr>
          <p:sp>
            <p:nvSpPr>
              <p:cNvPr id="10" name="Freeform 9"/>
              <p:cNvSpPr/>
              <p:nvPr/>
            </p:nvSpPr>
            <p:spPr>
              <a:xfrm>
                <a:off x="4702050" y="2458815"/>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008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 name="Freeform 10"/>
              <p:cNvSpPr/>
              <p:nvPr/>
            </p:nvSpPr>
            <p:spPr>
              <a:xfrm>
                <a:off x="5502913" y="252636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 name="Freeform 11"/>
              <p:cNvSpPr/>
              <p:nvPr/>
            </p:nvSpPr>
            <p:spPr>
              <a:xfrm rot="16200000">
                <a:off x="6108443" y="234404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 name="Freeform 12"/>
              <p:cNvSpPr/>
              <p:nvPr/>
            </p:nvSpPr>
            <p:spPr>
              <a:xfrm>
                <a:off x="6039701" y="3059417"/>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 name="Freeform 13"/>
              <p:cNvSpPr/>
              <p:nvPr/>
            </p:nvSpPr>
            <p:spPr>
              <a:xfrm>
                <a:off x="7094102" y="326592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 name="Freeform 14"/>
              <p:cNvSpPr/>
              <p:nvPr/>
            </p:nvSpPr>
            <p:spPr>
              <a:xfrm>
                <a:off x="5767818" y="4771496"/>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 name="Freeform 15"/>
              <p:cNvSpPr/>
              <p:nvPr/>
            </p:nvSpPr>
            <p:spPr>
              <a:xfrm rot="18237182">
                <a:off x="4560966" y="327699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 name="Freeform 16"/>
              <p:cNvSpPr/>
              <p:nvPr/>
            </p:nvSpPr>
            <p:spPr>
              <a:xfrm>
                <a:off x="5554898" y="3472888"/>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 name="Freeform 17"/>
              <p:cNvSpPr/>
              <p:nvPr/>
            </p:nvSpPr>
            <p:spPr>
              <a:xfrm rot="2474172">
                <a:off x="4895023" y="406222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 name="Freeform 18"/>
              <p:cNvSpPr/>
              <p:nvPr/>
            </p:nvSpPr>
            <p:spPr>
              <a:xfrm>
                <a:off x="6527697" y="3236464"/>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 name="Freeform 19"/>
              <p:cNvSpPr/>
              <p:nvPr/>
            </p:nvSpPr>
            <p:spPr>
              <a:xfrm>
                <a:off x="7017039" y="4535072"/>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1" name="Freeform 20"/>
              <p:cNvSpPr/>
              <p:nvPr/>
            </p:nvSpPr>
            <p:spPr>
              <a:xfrm flipH="1">
                <a:off x="5180383" y="3067589"/>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2" name="Freeform 21"/>
              <p:cNvSpPr/>
              <p:nvPr/>
            </p:nvSpPr>
            <p:spPr>
              <a:xfrm>
                <a:off x="6287399" y="374984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3" name="Freeform 22"/>
              <p:cNvSpPr/>
              <p:nvPr/>
            </p:nvSpPr>
            <p:spPr>
              <a:xfrm flipV="1">
                <a:off x="7469086" y="526296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4" name="Freeform 23"/>
              <p:cNvSpPr/>
              <p:nvPr/>
            </p:nvSpPr>
            <p:spPr>
              <a:xfrm>
                <a:off x="4885456" y="525538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3">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5" name="Freeform 24"/>
              <p:cNvSpPr/>
              <p:nvPr/>
            </p:nvSpPr>
            <p:spPr>
              <a:xfrm>
                <a:off x="7422388" y="278091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6" name="Freeform 25"/>
              <p:cNvSpPr/>
              <p:nvPr/>
            </p:nvSpPr>
            <p:spPr>
              <a:xfrm rot="5400000" flipV="1">
                <a:off x="6427014" y="453507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7" name="Freeform 26"/>
              <p:cNvSpPr/>
              <p:nvPr/>
            </p:nvSpPr>
            <p:spPr>
              <a:xfrm>
                <a:off x="7422388" y="3859573"/>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8" name="Freeform 27"/>
              <p:cNvSpPr/>
              <p:nvPr/>
            </p:nvSpPr>
            <p:spPr>
              <a:xfrm flipV="1">
                <a:off x="6933046" y="376335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9" name="Freeform 28"/>
              <p:cNvSpPr/>
              <p:nvPr/>
            </p:nvSpPr>
            <p:spPr>
              <a:xfrm>
                <a:off x="4451222" y="388494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0" name="Freeform 29"/>
              <p:cNvSpPr/>
              <p:nvPr/>
            </p:nvSpPr>
            <p:spPr>
              <a:xfrm>
                <a:off x="6440578" y="526296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1" name="Freeform 30"/>
              <p:cNvSpPr/>
              <p:nvPr/>
            </p:nvSpPr>
            <p:spPr>
              <a:xfrm rot="16200000">
                <a:off x="7762690" y="446538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2" name="Freeform 31"/>
              <p:cNvSpPr/>
              <p:nvPr/>
            </p:nvSpPr>
            <p:spPr>
              <a:xfrm flipV="1">
                <a:off x="5392754" y="4318086"/>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3" name="Freeform 32"/>
              <p:cNvSpPr/>
              <p:nvPr/>
            </p:nvSpPr>
            <p:spPr>
              <a:xfrm>
                <a:off x="7652946" y="3326755"/>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4" name="Freeform 33"/>
              <p:cNvSpPr/>
              <p:nvPr/>
            </p:nvSpPr>
            <p:spPr>
              <a:xfrm rot="5400000">
                <a:off x="5480770" y="521485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5" name="Freeform 34"/>
              <p:cNvSpPr/>
              <p:nvPr/>
            </p:nvSpPr>
            <p:spPr>
              <a:xfrm>
                <a:off x="5861214" y="422220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6" name="Freeform 35"/>
              <p:cNvSpPr/>
              <p:nvPr/>
            </p:nvSpPr>
            <p:spPr>
              <a:xfrm rot="17005220">
                <a:off x="8109925" y="526296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7" name="Freeform 36"/>
              <p:cNvSpPr/>
              <p:nvPr/>
            </p:nvSpPr>
            <p:spPr>
              <a:xfrm rot="7499924">
                <a:off x="5017750" y="5949857"/>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8" name="Freeform 37"/>
              <p:cNvSpPr/>
              <p:nvPr/>
            </p:nvSpPr>
            <p:spPr>
              <a:xfrm rot="2676582">
                <a:off x="6603095" y="257905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 name="Freeform 38"/>
              <p:cNvSpPr/>
              <p:nvPr/>
            </p:nvSpPr>
            <p:spPr>
              <a:xfrm>
                <a:off x="7812138" y="267959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 name="Freeform 39"/>
              <p:cNvSpPr/>
              <p:nvPr/>
            </p:nvSpPr>
            <p:spPr>
              <a:xfrm>
                <a:off x="7931439" y="395264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1" name="Freeform 40"/>
              <p:cNvSpPr/>
              <p:nvPr/>
            </p:nvSpPr>
            <p:spPr>
              <a:xfrm>
                <a:off x="6838552" y="562705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2" name="Freeform 41"/>
              <p:cNvSpPr/>
              <p:nvPr/>
            </p:nvSpPr>
            <p:spPr>
              <a:xfrm rot="14741213">
                <a:off x="4451222" y="465317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3" name="Freeform 42"/>
              <p:cNvSpPr/>
              <p:nvPr/>
            </p:nvSpPr>
            <p:spPr>
              <a:xfrm>
                <a:off x="7144807" y="2406144"/>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4" name="Freeform 43"/>
              <p:cNvSpPr/>
              <p:nvPr/>
            </p:nvSpPr>
            <p:spPr>
              <a:xfrm>
                <a:off x="8186089" y="4581672"/>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5" name="Freeform 44"/>
              <p:cNvSpPr/>
              <p:nvPr/>
            </p:nvSpPr>
            <p:spPr>
              <a:xfrm>
                <a:off x="5093174" y="3645006"/>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6" name="Freeform 45"/>
              <p:cNvSpPr/>
              <p:nvPr/>
            </p:nvSpPr>
            <p:spPr>
              <a:xfrm>
                <a:off x="7913354" y="3310899"/>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7" name="Freeform 46"/>
              <p:cNvSpPr/>
              <p:nvPr/>
            </p:nvSpPr>
            <p:spPr>
              <a:xfrm>
                <a:off x="6854899" y="5007921"/>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8" name="Freeform 47"/>
              <p:cNvSpPr/>
              <p:nvPr/>
            </p:nvSpPr>
            <p:spPr>
              <a:xfrm>
                <a:off x="5963120" y="5796040"/>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sp>
        <p:nvSpPr>
          <p:cNvPr id="2" name="Title 1"/>
          <p:cNvSpPr>
            <a:spLocks noGrp="1"/>
          </p:cNvSpPr>
          <p:nvPr>
            <p:ph type="title"/>
          </p:nvPr>
        </p:nvSpPr>
        <p:spPr>
          <a:xfrm>
            <a:off x="445242" y="2591425"/>
            <a:ext cx="8229600" cy="1143000"/>
          </a:xfrm>
          <a:solidFill>
            <a:schemeClr val="bg1">
              <a:alpha val="59000"/>
            </a:schemeClr>
          </a:solidFill>
        </p:spPr>
        <p:txBody>
          <a:bodyPr/>
          <a:lstStyle/>
          <a:p>
            <a:r>
              <a:rPr lang="en-US" dirty="0"/>
              <a:t>Thousands of Chrysalis Clusters</a:t>
            </a:r>
          </a:p>
        </p:txBody>
      </p:sp>
      <p:sp>
        <p:nvSpPr>
          <p:cNvPr id="208" name="Freeform 207"/>
          <p:cNvSpPr/>
          <p:nvPr/>
        </p:nvSpPr>
        <p:spPr>
          <a:xfrm rot="10800000" flipV="1">
            <a:off x="504945" y="2216796"/>
            <a:ext cx="221650" cy="545721"/>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9" name="Freeform 208"/>
          <p:cNvSpPr/>
          <p:nvPr/>
        </p:nvSpPr>
        <p:spPr>
          <a:xfrm rot="10800000" flipV="1">
            <a:off x="8421543" y="3280059"/>
            <a:ext cx="221650" cy="545721"/>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10" name="Freeform 209"/>
          <p:cNvSpPr/>
          <p:nvPr/>
        </p:nvSpPr>
        <p:spPr>
          <a:xfrm rot="11416296">
            <a:off x="249187" y="3107732"/>
            <a:ext cx="221650" cy="545721"/>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11" name="Freeform 210"/>
          <p:cNvSpPr/>
          <p:nvPr/>
        </p:nvSpPr>
        <p:spPr>
          <a:xfrm rot="11416296">
            <a:off x="8687977" y="4212414"/>
            <a:ext cx="221650" cy="545721"/>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12" name="Freeform 211"/>
          <p:cNvSpPr/>
          <p:nvPr/>
        </p:nvSpPr>
        <p:spPr>
          <a:xfrm>
            <a:off x="4892542" y="886784"/>
            <a:ext cx="360489" cy="356084"/>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13" name="Freeform 212"/>
          <p:cNvSpPr/>
          <p:nvPr/>
        </p:nvSpPr>
        <p:spPr>
          <a:xfrm rot="10800000">
            <a:off x="4302167" y="6316403"/>
            <a:ext cx="327473" cy="31066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24777055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382471" y="203200"/>
            <a:ext cx="8621829" cy="6330950"/>
          </a:xfrm>
          <a:prstGeom prst="rect">
            <a:avLst/>
          </a:prstGeom>
        </p:spPr>
      </p:pic>
      <p:pic>
        <p:nvPicPr>
          <p:cNvPr id="7" name="Picture 6" descr="ButterflyLogo2011.png"/>
          <p:cNvPicPr>
            <a:picLocks noChangeAspect="1"/>
          </p:cNvPicPr>
          <p:nvPr/>
        </p:nvPicPr>
        <p:blipFill>
          <a:blip r:embed="rId4"/>
          <a:stretch>
            <a:fillRect/>
          </a:stretch>
        </p:blipFill>
        <p:spPr>
          <a:xfrm>
            <a:off x="6794500" y="114300"/>
            <a:ext cx="2222500" cy="2222500"/>
          </a:xfrm>
          <a:prstGeom prst="rect">
            <a:avLst/>
          </a:prstGeom>
        </p:spPr>
      </p:pic>
      <p:sp>
        <p:nvSpPr>
          <p:cNvPr id="4" name="TextBox 3"/>
          <p:cNvSpPr txBox="1"/>
          <p:nvPr/>
        </p:nvSpPr>
        <p:spPr>
          <a:xfrm>
            <a:off x="6747752" y="6080153"/>
            <a:ext cx="2381406" cy="369332"/>
          </a:xfrm>
          <a:prstGeom prst="rect">
            <a:avLst/>
          </a:prstGeom>
          <a:noFill/>
        </p:spPr>
        <p:txBody>
          <a:bodyPr wrap="none" rtlCol="0">
            <a:spAutoFit/>
          </a:bodyPr>
          <a:lstStyle/>
          <a:p>
            <a:r>
              <a:rPr lang="en-US" dirty="0"/>
              <a:t>(</a:t>
            </a:r>
            <a:r>
              <a:rPr lang="en-US" dirty="0" err="1"/>
              <a:t>isoforms</a:t>
            </a:r>
            <a:r>
              <a:rPr lang="en-US" dirty="0"/>
              <a:t> and </a:t>
            </a:r>
            <a:r>
              <a:rPr lang="en-US" dirty="0" err="1"/>
              <a:t>paralogs</a:t>
            </a:r>
            <a:r>
              <a:rPr lang="en-US" dirty="0"/>
              <a:t>)</a:t>
            </a:r>
          </a:p>
        </p:txBody>
      </p:sp>
    </p:spTree>
    <p:extLst>
      <p:ext uri="{BB962C8B-B14F-4D97-AF65-F5344CB8AC3E}">
        <p14:creationId xmlns:p14="http://schemas.microsoft.com/office/powerpoint/2010/main" val="30176717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7286" y="-181696"/>
            <a:ext cx="8229600" cy="1143000"/>
          </a:xfrm>
        </p:spPr>
        <p:txBody>
          <a:bodyPr/>
          <a:lstStyle/>
          <a:p>
            <a:r>
              <a:rPr lang="en-US" dirty="0"/>
              <a:t>Trinity output: A multi-</a:t>
            </a:r>
            <a:r>
              <a:rPr lang="en-US" dirty="0" err="1"/>
              <a:t>fasta</a:t>
            </a:r>
            <a:r>
              <a:rPr lang="en-US" dirty="0"/>
              <a:t> file</a:t>
            </a:r>
          </a:p>
        </p:txBody>
      </p:sp>
      <p:pic>
        <p:nvPicPr>
          <p:cNvPr id="4" name="Picture 3" descr="Screen Shot 2012-10-21 at 8.10.40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7492" y="813788"/>
            <a:ext cx="5603957" cy="5834708"/>
          </a:xfrm>
          <a:prstGeom prst="rect">
            <a:avLst/>
          </a:prstGeom>
        </p:spPr>
      </p:pic>
    </p:spTree>
    <p:extLst>
      <p:ext uri="{BB962C8B-B14F-4D97-AF65-F5344CB8AC3E}">
        <p14:creationId xmlns:p14="http://schemas.microsoft.com/office/powerpoint/2010/main" val="123900527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7300" y="109809"/>
            <a:ext cx="8229600" cy="1143000"/>
          </a:xfrm>
        </p:spPr>
        <p:txBody>
          <a:bodyPr>
            <a:noAutofit/>
          </a:bodyPr>
          <a:lstStyle/>
          <a:p>
            <a:r>
              <a:rPr lang="en-US" sz="2800" dirty="0"/>
              <a:t>Reconstructing the correct isoforms from short reads can be quite challenging.</a:t>
            </a:r>
          </a:p>
        </p:txBody>
      </p:sp>
      <p:pic>
        <p:nvPicPr>
          <p:cNvPr id="4" name="Picture 3" descr="hgt_genome_586f_514d00.png"/>
          <p:cNvPicPr>
            <a:picLocks noChangeAspect="1"/>
          </p:cNvPicPr>
          <p:nvPr/>
        </p:nvPicPr>
        <p:blipFill rotWithShape="1">
          <a:blip r:embed="rId3">
            <a:extLst>
              <a:ext uri="{28A0092B-C50C-407E-A947-70E740481C1C}">
                <a14:useLocalDpi xmlns:a14="http://schemas.microsoft.com/office/drawing/2010/main" val="0"/>
              </a:ext>
            </a:extLst>
          </a:blip>
          <a:srcRect t="14240" b="25483"/>
          <a:stretch/>
        </p:blipFill>
        <p:spPr>
          <a:xfrm>
            <a:off x="-469861" y="1345747"/>
            <a:ext cx="9502891" cy="5252803"/>
          </a:xfrm>
          <a:prstGeom prst="rect">
            <a:avLst/>
          </a:prstGeom>
        </p:spPr>
      </p:pic>
      <p:sp>
        <p:nvSpPr>
          <p:cNvPr id="5" name="TextBox 4"/>
          <p:cNvSpPr txBox="1"/>
          <p:nvPr/>
        </p:nvSpPr>
        <p:spPr>
          <a:xfrm>
            <a:off x="205120" y="3313040"/>
            <a:ext cx="2330574" cy="923330"/>
          </a:xfrm>
          <a:prstGeom prst="rect">
            <a:avLst/>
          </a:prstGeom>
          <a:noFill/>
        </p:spPr>
        <p:txBody>
          <a:bodyPr wrap="none" rtlCol="0">
            <a:spAutoFit/>
          </a:bodyPr>
          <a:lstStyle/>
          <a:p>
            <a:r>
              <a:rPr lang="en-US" dirty="0"/>
              <a:t>(Ex.)  NDRG2</a:t>
            </a:r>
            <a:br>
              <a:rPr lang="en-US" dirty="0"/>
            </a:br>
            <a:r>
              <a:rPr lang="en-US" dirty="0"/>
              <a:t>78 Reference Isoforms </a:t>
            </a:r>
            <a:br>
              <a:rPr lang="en-US" dirty="0"/>
            </a:br>
            <a:r>
              <a:rPr lang="en-US" dirty="0"/>
              <a:t>(</a:t>
            </a:r>
            <a:r>
              <a:rPr lang="en-US" dirty="0" err="1"/>
              <a:t>Gencode</a:t>
            </a:r>
            <a:r>
              <a:rPr lang="en-US" dirty="0"/>
              <a:t> v19)</a:t>
            </a:r>
          </a:p>
        </p:txBody>
      </p:sp>
      <p:sp>
        <p:nvSpPr>
          <p:cNvPr id="6" name="TextBox 5"/>
          <p:cNvSpPr txBox="1"/>
          <p:nvPr/>
        </p:nvSpPr>
        <p:spPr>
          <a:xfrm>
            <a:off x="205120" y="4447963"/>
            <a:ext cx="3651192" cy="646331"/>
          </a:xfrm>
          <a:prstGeom prst="rect">
            <a:avLst/>
          </a:prstGeom>
          <a:noFill/>
        </p:spPr>
        <p:txBody>
          <a:bodyPr wrap="none" rtlCol="0">
            <a:spAutoFit/>
          </a:bodyPr>
          <a:lstStyle/>
          <a:p>
            <a:r>
              <a:rPr lang="en-US" dirty="0"/>
              <a:t>Which isoforms are expressed?</a:t>
            </a:r>
          </a:p>
          <a:p>
            <a:r>
              <a:rPr lang="en-US" dirty="0"/>
              <a:t>Which were correctly reconstructed?</a:t>
            </a:r>
          </a:p>
        </p:txBody>
      </p:sp>
    </p:spTree>
    <p:extLst>
      <p:ext uri="{BB962C8B-B14F-4D97-AF65-F5344CB8AC3E}">
        <p14:creationId xmlns:p14="http://schemas.microsoft.com/office/powerpoint/2010/main" val="322370616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p:cNvGrpSpPr/>
          <p:nvPr/>
        </p:nvGrpSpPr>
        <p:grpSpPr>
          <a:xfrm>
            <a:off x="375874" y="3974066"/>
            <a:ext cx="8532956" cy="2567661"/>
            <a:chOff x="375874" y="3974066"/>
            <a:chExt cx="8532956" cy="2567661"/>
          </a:xfrm>
        </p:grpSpPr>
        <p:pic>
          <p:nvPicPr>
            <p:cNvPr id="4" name="Picture 3" descr="nanopore_animated.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57140" y="3974066"/>
              <a:ext cx="5851690" cy="2567661"/>
            </a:xfrm>
            <a:prstGeom prst="rect">
              <a:avLst/>
            </a:prstGeom>
          </p:spPr>
        </p:pic>
        <p:pic>
          <p:nvPicPr>
            <p:cNvPr id="7" name="Picture 6"/>
            <p:cNvPicPr>
              <a:picLocks noChangeAspect="1"/>
            </p:cNvPicPr>
            <p:nvPr/>
          </p:nvPicPr>
          <p:blipFill>
            <a:blip r:embed="rId4"/>
            <a:stretch>
              <a:fillRect/>
            </a:stretch>
          </p:blipFill>
          <p:spPr>
            <a:xfrm>
              <a:off x="375874" y="4371782"/>
              <a:ext cx="2425926" cy="1423547"/>
            </a:xfrm>
            <a:prstGeom prst="rect">
              <a:avLst/>
            </a:prstGeom>
          </p:spPr>
        </p:pic>
      </p:grpSp>
      <p:sp>
        <p:nvSpPr>
          <p:cNvPr id="12" name="TextBox 11"/>
          <p:cNvSpPr txBox="1"/>
          <p:nvPr/>
        </p:nvSpPr>
        <p:spPr>
          <a:xfrm>
            <a:off x="2416233" y="226367"/>
            <a:ext cx="3821495" cy="523220"/>
          </a:xfrm>
          <a:prstGeom prst="rect">
            <a:avLst/>
          </a:prstGeom>
          <a:noFill/>
        </p:spPr>
        <p:txBody>
          <a:bodyPr wrap="none" rtlCol="0">
            <a:spAutoFit/>
          </a:bodyPr>
          <a:lstStyle/>
          <a:p>
            <a:r>
              <a:rPr lang="en-US" sz="2800" b="1" dirty="0"/>
              <a:t>Long reads to the rescue</a:t>
            </a:r>
          </a:p>
        </p:txBody>
      </p:sp>
      <p:pic>
        <p:nvPicPr>
          <p:cNvPr id="2" name="Picture 1">
            <a:extLst>
              <a:ext uri="{FF2B5EF4-FFF2-40B4-BE49-F238E27FC236}">
                <a16:creationId xmlns:a16="http://schemas.microsoft.com/office/drawing/2014/main" id="{4967A5DF-D4CA-EF4E-A25B-B3F44D8E1A34}"/>
              </a:ext>
            </a:extLst>
          </p:cNvPr>
          <p:cNvPicPr>
            <a:picLocks noChangeAspect="1"/>
          </p:cNvPicPr>
          <p:nvPr/>
        </p:nvPicPr>
        <p:blipFill>
          <a:blip r:embed="rId5"/>
          <a:stretch>
            <a:fillRect/>
          </a:stretch>
        </p:blipFill>
        <p:spPr>
          <a:xfrm>
            <a:off x="5141058" y="1073596"/>
            <a:ext cx="1507282" cy="2391795"/>
          </a:xfrm>
          <a:prstGeom prst="rect">
            <a:avLst/>
          </a:prstGeom>
        </p:spPr>
      </p:pic>
      <p:cxnSp>
        <p:nvCxnSpPr>
          <p:cNvPr id="9" name="Straight Connector 8">
            <a:extLst>
              <a:ext uri="{FF2B5EF4-FFF2-40B4-BE49-F238E27FC236}">
                <a16:creationId xmlns:a16="http://schemas.microsoft.com/office/drawing/2014/main" id="{692BFAAA-4F4A-6449-8F1C-F33959351D1D}"/>
              </a:ext>
            </a:extLst>
          </p:cNvPr>
          <p:cNvCxnSpPr/>
          <p:nvPr/>
        </p:nvCxnSpPr>
        <p:spPr>
          <a:xfrm>
            <a:off x="1074656" y="3657601"/>
            <a:ext cx="6862713"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pic>
        <p:nvPicPr>
          <p:cNvPr id="17" name="Picture 16">
            <a:extLst>
              <a:ext uri="{FF2B5EF4-FFF2-40B4-BE49-F238E27FC236}">
                <a16:creationId xmlns:a16="http://schemas.microsoft.com/office/drawing/2014/main" id="{BA789561-2A63-A74B-A6CD-570AB9D919A6}"/>
              </a:ext>
            </a:extLst>
          </p:cNvPr>
          <p:cNvPicPr>
            <a:picLocks noChangeAspect="1"/>
          </p:cNvPicPr>
          <p:nvPr/>
        </p:nvPicPr>
        <p:blipFill>
          <a:blip r:embed="rId6"/>
          <a:stretch>
            <a:fillRect/>
          </a:stretch>
        </p:blipFill>
        <p:spPr>
          <a:xfrm>
            <a:off x="2028280" y="1535866"/>
            <a:ext cx="2298700" cy="838200"/>
          </a:xfrm>
          <a:prstGeom prst="rect">
            <a:avLst/>
          </a:prstGeom>
        </p:spPr>
      </p:pic>
      <p:sp>
        <p:nvSpPr>
          <p:cNvPr id="18" name="TextBox 17">
            <a:extLst>
              <a:ext uri="{FF2B5EF4-FFF2-40B4-BE49-F238E27FC236}">
                <a16:creationId xmlns:a16="http://schemas.microsoft.com/office/drawing/2014/main" id="{8057270F-D7AD-F642-8862-2A20DCAAAF4A}"/>
              </a:ext>
            </a:extLst>
          </p:cNvPr>
          <p:cNvSpPr txBox="1"/>
          <p:nvPr/>
        </p:nvSpPr>
        <p:spPr>
          <a:xfrm>
            <a:off x="1370556" y="2374066"/>
            <a:ext cx="3373168" cy="646331"/>
          </a:xfrm>
          <a:prstGeom prst="rect">
            <a:avLst/>
          </a:prstGeom>
          <a:noFill/>
        </p:spPr>
        <p:txBody>
          <a:bodyPr wrap="none" rtlCol="0">
            <a:spAutoFit/>
          </a:bodyPr>
          <a:lstStyle/>
          <a:p>
            <a:pPr algn="ctr"/>
            <a:r>
              <a:rPr lang="en-US" dirty="0"/>
              <a:t>Single Molecule Real Time (SMRT)</a:t>
            </a:r>
          </a:p>
          <a:p>
            <a:pPr algn="ctr"/>
            <a:r>
              <a:rPr lang="en-US" dirty="0"/>
              <a:t>Sequencing Technology</a:t>
            </a:r>
          </a:p>
        </p:txBody>
      </p:sp>
      <p:pic>
        <p:nvPicPr>
          <p:cNvPr id="21" name="Picture 20">
            <a:extLst>
              <a:ext uri="{FF2B5EF4-FFF2-40B4-BE49-F238E27FC236}">
                <a16:creationId xmlns:a16="http://schemas.microsoft.com/office/drawing/2014/main" id="{B40E4475-EF10-DD46-8D22-D8718193A059}"/>
              </a:ext>
            </a:extLst>
          </p:cNvPr>
          <p:cNvPicPr>
            <a:picLocks noChangeAspect="1"/>
          </p:cNvPicPr>
          <p:nvPr/>
        </p:nvPicPr>
        <p:blipFill>
          <a:blip r:embed="rId7"/>
          <a:stretch>
            <a:fillRect/>
          </a:stretch>
        </p:blipFill>
        <p:spPr>
          <a:xfrm>
            <a:off x="2028280" y="3947819"/>
            <a:ext cx="2005051" cy="521976"/>
          </a:xfrm>
          <a:prstGeom prst="rect">
            <a:avLst/>
          </a:prstGeom>
        </p:spPr>
      </p:pic>
    </p:spTree>
    <p:extLst>
      <p:ext uri="{BB962C8B-B14F-4D97-AF65-F5344CB8AC3E}">
        <p14:creationId xmlns:p14="http://schemas.microsoft.com/office/powerpoint/2010/main" val="4277481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EDA449-56DA-BC4F-951F-C3576E86E73A}"/>
              </a:ext>
            </a:extLst>
          </p:cNvPr>
          <p:cNvSpPr>
            <a:spLocks noGrp="1"/>
          </p:cNvSpPr>
          <p:nvPr>
            <p:ph type="title"/>
          </p:nvPr>
        </p:nvSpPr>
        <p:spPr>
          <a:xfrm>
            <a:off x="480450" y="1377574"/>
            <a:ext cx="8229600" cy="1143000"/>
          </a:xfrm>
        </p:spPr>
        <p:txBody>
          <a:bodyPr>
            <a:normAutofit fontScale="90000"/>
          </a:bodyPr>
          <a:lstStyle/>
          <a:p>
            <a:r>
              <a:rPr lang="en-US" dirty="0"/>
              <a:t>Want to learn more about </a:t>
            </a:r>
            <a:br>
              <a:rPr lang="en-US" dirty="0"/>
            </a:br>
            <a:r>
              <a:rPr lang="en-US" dirty="0"/>
              <a:t>Trinity?</a:t>
            </a:r>
          </a:p>
        </p:txBody>
      </p:sp>
      <p:pic>
        <p:nvPicPr>
          <p:cNvPr id="4" name="Picture 3">
            <a:extLst>
              <a:ext uri="{FF2B5EF4-FFF2-40B4-BE49-F238E27FC236}">
                <a16:creationId xmlns:a16="http://schemas.microsoft.com/office/drawing/2014/main" id="{D240CAA4-BC89-C949-A706-2E4A270F3C3E}"/>
              </a:ext>
            </a:extLst>
          </p:cNvPr>
          <p:cNvPicPr>
            <a:picLocks noChangeAspect="1"/>
          </p:cNvPicPr>
          <p:nvPr/>
        </p:nvPicPr>
        <p:blipFill>
          <a:blip r:embed="rId2"/>
          <a:stretch>
            <a:fillRect/>
          </a:stretch>
        </p:blipFill>
        <p:spPr>
          <a:xfrm>
            <a:off x="3107828" y="3076437"/>
            <a:ext cx="2974845" cy="1962942"/>
          </a:xfrm>
          <a:prstGeom prst="rect">
            <a:avLst/>
          </a:prstGeom>
        </p:spPr>
      </p:pic>
    </p:spTree>
    <p:extLst>
      <p:ext uri="{BB962C8B-B14F-4D97-AF65-F5344CB8AC3E}">
        <p14:creationId xmlns:p14="http://schemas.microsoft.com/office/powerpoint/2010/main" val="371440902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3-09-08 at 7.51.12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8877300" cy="2095500"/>
          </a:xfrm>
          <a:prstGeom prst="rect">
            <a:avLst/>
          </a:prstGeom>
        </p:spPr>
      </p:pic>
      <p:pic>
        <p:nvPicPr>
          <p:cNvPr id="6" name="Picture 5" descr="Screen Shot 2013-09-08 at 7.51.57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6714" y="2680403"/>
            <a:ext cx="5046494" cy="3287353"/>
          </a:xfrm>
          <a:prstGeom prst="rect">
            <a:avLst/>
          </a:prstGeom>
        </p:spPr>
      </p:pic>
      <p:pic>
        <p:nvPicPr>
          <p:cNvPr id="9" name="Picture 8" descr="Screen Shot 2013-09-08 at 7.58.31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29409" y="2580127"/>
            <a:ext cx="3900336" cy="3554737"/>
          </a:xfrm>
          <a:prstGeom prst="rect">
            <a:avLst/>
          </a:prstGeom>
        </p:spPr>
      </p:pic>
      <p:sp>
        <p:nvSpPr>
          <p:cNvPr id="11" name="Rectangle 10"/>
          <p:cNvSpPr/>
          <p:nvPr/>
        </p:nvSpPr>
        <p:spPr>
          <a:xfrm>
            <a:off x="4110414" y="2580127"/>
            <a:ext cx="1236466" cy="444663"/>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423221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ChangeArrowheads="1"/>
          </p:cNvSpPr>
          <p:nvPr/>
        </p:nvSpPr>
        <p:spPr bwMode="auto">
          <a:xfrm>
            <a:off x="638738" y="203203"/>
            <a:ext cx="8062913" cy="500063"/>
          </a:xfrm>
          <a:prstGeom prst="rect">
            <a:avLst/>
          </a:prstGeom>
          <a:noFill/>
          <a:ln w="9525">
            <a:noFill/>
            <a:miter lim="800000"/>
            <a:headEnd/>
            <a:tailEnd/>
          </a:ln>
        </p:spPr>
        <p:txBody>
          <a:bodyPr/>
          <a:lstStyle/>
          <a:p>
            <a:pPr algn="ctr" eaLnBrk="0" hangingPunct="0"/>
            <a:r>
              <a:rPr lang="en-US" sz="3600" b="1" dirty="0">
                <a:solidFill>
                  <a:srgbClr val="000000"/>
                </a:solidFill>
                <a:latin typeface="Calibri" pitchFamily="34" charset="0"/>
              </a:rPr>
              <a:t>Generating RNA-Seq:  </a:t>
            </a:r>
            <a:r>
              <a:rPr lang="en-US" sz="3600" b="1" i="1" dirty="0">
                <a:solidFill>
                  <a:srgbClr val="000000"/>
                </a:solidFill>
                <a:latin typeface="Calibri" pitchFamily="34" charset="0"/>
              </a:rPr>
              <a:t>How to Choose?</a:t>
            </a:r>
          </a:p>
          <a:p>
            <a:pPr eaLnBrk="0" hangingPunct="0"/>
            <a:endParaRPr lang="en-US" sz="3600" b="1" dirty="0">
              <a:solidFill>
                <a:srgbClr val="FFFFFF"/>
              </a:solidFill>
              <a:latin typeface="Calibri" pitchFamily="34" charset="0"/>
            </a:endParaRPr>
          </a:p>
        </p:txBody>
      </p:sp>
      <p:grpSp>
        <p:nvGrpSpPr>
          <p:cNvPr id="2" name="Group 26"/>
          <p:cNvGrpSpPr/>
          <p:nvPr/>
        </p:nvGrpSpPr>
        <p:grpSpPr>
          <a:xfrm>
            <a:off x="301496" y="2443784"/>
            <a:ext cx="1727199" cy="1986332"/>
            <a:chOff x="425321" y="2746056"/>
            <a:chExt cx="1727199" cy="1986332"/>
          </a:xfrm>
        </p:grpSpPr>
        <p:pic>
          <p:nvPicPr>
            <p:cNvPr id="2050" name="Picture 2" descr="http://www.biotechniques.com/multimedia/archive/00083/seq2000_83626a.JPG"/>
            <p:cNvPicPr>
              <a:picLocks noChangeAspect="1" noChangeArrowheads="1"/>
            </p:cNvPicPr>
            <p:nvPr/>
          </p:nvPicPr>
          <p:blipFill>
            <a:blip r:embed="rId3"/>
            <a:srcRect/>
            <a:stretch>
              <a:fillRect/>
            </a:stretch>
          </p:blipFill>
          <p:spPr bwMode="auto">
            <a:xfrm>
              <a:off x="425321" y="2746056"/>
              <a:ext cx="1727199" cy="1600200"/>
            </a:xfrm>
            <a:prstGeom prst="rect">
              <a:avLst/>
            </a:prstGeom>
            <a:noFill/>
          </p:spPr>
        </p:pic>
        <p:sp>
          <p:nvSpPr>
            <p:cNvPr id="16" name="TextBox 15"/>
            <p:cNvSpPr txBox="1"/>
            <p:nvPr/>
          </p:nvSpPr>
          <p:spPr>
            <a:xfrm>
              <a:off x="799784" y="4270723"/>
              <a:ext cx="1225015" cy="461665"/>
            </a:xfrm>
            <a:prstGeom prst="rect">
              <a:avLst/>
            </a:prstGeom>
            <a:noFill/>
          </p:spPr>
          <p:txBody>
            <a:bodyPr wrap="none" rtlCol="0">
              <a:spAutoFit/>
            </a:bodyPr>
            <a:lstStyle/>
            <a:p>
              <a:r>
                <a:rPr lang="en-US" b="1" dirty="0">
                  <a:solidFill>
                    <a:srgbClr val="000000"/>
                  </a:solidFill>
                  <a:latin typeface="Calibri" pitchFamily="34" charset="0"/>
                </a:rPr>
                <a:t>Illumina</a:t>
              </a:r>
            </a:p>
          </p:txBody>
        </p:sp>
      </p:grpSp>
      <p:grpSp>
        <p:nvGrpSpPr>
          <p:cNvPr id="3" name="Group 27"/>
          <p:cNvGrpSpPr/>
          <p:nvPr/>
        </p:nvGrpSpPr>
        <p:grpSpPr>
          <a:xfrm>
            <a:off x="2690099" y="2443784"/>
            <a:ext cx="1878495" cy="1986332"/>
            <a:chOff x="2733731" y="2746056"/>
            <a:chExt cx="1878495" cy="1986332"/>
          </a:xfrm>
        </p:grpSpPr>
        <p:pic>
          <p:nvPicPr>
            <p:cNvPr id="2052" name="Picture 4" descr="http://t1.gstatic.com/images?q=tbn:ANd9GcSRZA4_Rkij4QtZV16O0dsJLJhWmb7OmtGpbR-90wLfmSYIJAD4"/>
            <p:cNvPicPr>
              <a:picLocks noChangeAspect="1" noChangeArrowheads="1"/>
            </p:cNvPicPr>
            <p:nvPr/>
          </p:nvPicPr>
          <p:blipFill>
            <a:blip r:embed="rId4"/>
            <a:srcRect/>
            <a:stretch>
              <a:fillRect/>
            </a:stretch>
          </p:blipFill>
          <p:spPr bwMode="auto">
            <a:xfrm>
              <a:off x="2733731" y="2746056"/>
              <a:ext cx="1878495" cy="1600200"/>
            </a:xfrm>
            <a:prstGeom prst="rect">
              <a:avLst/>
            </a:prstGeom>
            <a:noFill/>
          </p:spPr>
        </p:pic>
        <p:sp>
          <p:nvSpPr>
            <p:cNvPr id="17" name="TextBox 16"/>
            <p:cNvSpPr txBox="1"/>
            <p:nvPr/>
          </p:nvSpPr>
          <p:spPr>
            <a:xfrm>
              <a:off x="3481586" y="4270723"/>
              <a:ext cx="651140" cy="461665"/>
            </a:xfrm>
            <a:prstGeom prst="rect">
              <a:avLst/>
            </a:prstGeom>
            <a:noFill/>
          </p:spPr>
          <p:txBody>
            <a:bodyPr wrap="none" rtlCol="0">
              <a:spAutoFit/>
            </a:bodyPr>
            <a:lstStyle/>
            <a:p>
              <a:r>
                <a:rPr lang="en-US" b="1" dirty="0">
                  <a:solidFill>
                    <a:srgbClr val="000000"/>
                  </a:solidFill>
                  <a:latin typeface="Calibri" pitchFamily="34" charset="0"/>
                </a:rPr>
                <a:t>454</a:t>
              </a:r>
            </a:p>
          </p:txBody>
        </p:sp>
      </p:grpSp>
      <p:grpSp>
        <p:nvGrpSpPr>
          <p:cNvPr id="4" name="Group 28"/>
          <p:cNvGrpSpPr/>
          <p:nvPr/>
        </p:nvGrpSpPr>
        <p:grpSpPr>
          <a:xfrm>
            <a:off x="5229998" y="2443784"/>
            <a:ext cx="1593088" cy="1986332"/>
            <a:chOff x="5215051" y="2746056"/>
            <a:chExt cx="1593088" cy="1986332"/>
          </a:xfrm>
        </p:grpSpPr>
        <p:pic>
          <p:nvPicPr>
            <p:cNvPr id="2054" name="Picture 6" descr="http://t1.gstatic.com/images?q=tbn:ANd9GcSCMiRkVHLGMJONmq4o48hlfvp3tLceBnVWqZGvoP0RRMDlWtruZA"/>
            <p:cNvPicPr>
              <a:picLocks noChangeAspect="1" noChangeArrowheads="1"/>
            </p:cNvPicPr>
            <p:nvPr/>
          </p:nvPicPr>
          <p:blipFill>
            <a:blip r:embed="rId5"/>
            <a:srcRect/>
            <a:stretch>
              <a:fillRect/>
            </a:stretch>
          </p:blipFill>
          <p:spPr bwMode="auto">
            <a:xfrm>
              <a:off x="5215051" y="2746056"/>
              <a:ext cx="1593088" cy="1600200"/>
            </a:xfrm>
            <a:prstGeom prst="rect">
              <a:avLst/>
            </a:prstGeom>
            <a:noFill/>
          </p:spPr>
        </p:pic>
        <p:sp>
          <p:nvSpPr>
            <p:cNvPr id="18" name="TextBox 17"/>
            <p:cNvSpPr txBox="1"/>
            <p:nvPr/>
          </p:nvSpPr>
          <p:spPr>
            <a:xfrm>
              <a:off x="5656349" y="4270723"/>
              <a:ext cx="938077" cy="461665"/>
            </a:xfrm>
            <a:prstGeom prst="rect">
              <a:avLst/>
            </a:prstGeom>
            <a:noFill/>
          </p:spPr>
          <p:txBody>
            <a:bodyPr wrap="none" rtlCol="0">
              <a:spAutoFit/>
            </a:bodyPr>
            <a:lstStyle/>
            <a:p>
              <a:r>
                <a:rPr lang="en-US" b="1" dirty="0">
                  <a:solidFill>
                    <a:srgbClr val="000000"/>
                  </a:solidFill>
                  <a:latin typeface="Calibri" pitchFamily="34" charset="0"/>
                </a:rPr>
                <a:t>SOLiD</a:t>
              </a:r>
            </a:p>
          </p:txBody>
        </p:sp>
      </p:grpSp>
      <p:grpSp>
        <p:nvGrpSpPr>
          <p:cNvPr id="5" name="Group 29"/>
          <p:cNvGrpSpPr/>
          <p:nvPr/>
        </p:nvGrpSpPr>
        <p:grpSpPr>
          <a:xfrm>
            <a:off x="7484491" y="2443784"/>
            <a:ext cx="1245575" cy="1986332"/>
            <a:chOff x="7370191" y="2746056"/>
            <a:chExt cx="1245575" cy="1986332"/>
          </a:xfrm>
        </p:grpSpPr>
        <p:pic>
          <p:nvPicPr>
            <p:cNvPr id="2070" name="Picture 22" descr="https://www.technologyreview.com/files/13910/0108-Helios_x600.jpg"/>
            <p:cNvPicPr>
              <a:picLocks noChangeAspect="1" noChangeArrowheads="1"/>
            </p:cNvPicPr>
            <p:nvPr/>
          </p:nvPicPr>
          <p:blipFill>
            <a:blip r:embed="rId6"/>
            <a:srcRect/>
            <a:stretch>
              <a:fillRect/>
            </a:stretch>
          </p:blipFill>
          <p:spPr bwMode="auto">
            <a:xfrm>
              <a:off x="7370191" y="2746056"/>
              <a:ext cx="1217160" cy="1600200"/>
            </a:xfrm>
            <a:prstGeom prst="rect">
              <a:avLst/>
            </a:prstGeom>
            <a:noFill/>
          </p:spPr>
        </p:pic>
        <p:sp>
          <p:nvSpPr>
            <p:cNvPr id="19" name="TextBox 18"/>
            <p:cNvSpPr txBox="1"/>
            <p:nvPr/>
          </p:nvSpPr>
          <p:spPr>
            <a:xfrm>
              <a:off x="7515657" y="4270723"/>
              <a:ext cx="1100109" cy="461665"/>
            </a:xfrm>
            <a:prstGeom prst="rect">
              <a:avLst/>
            </a:prstGeom>
            <a:noFill/>
          </p:spPr>
          <p:txBody>
            <a:bodyPr wrap="none" rtlCol="0">
              <a:spAutoFit/>
            </a:bodyPr>
            <a:lstStyle/>
            <a:p>
              <a:r>
                <a:rPr lang="en-US" b="1" dirty="0">
                  <a:solidFill>
                    <a:srgbClr val="000000"/>
                  </a:solidFill>
                  <a:latin typeface="Calibri" pitchFamily="34" charset="0"/>
                </a:rPr>
                <a:t>Helicos</a:t>
              </a:r>
            </a:p>
          </p:txBody>
        </p:sp>
      </p:grpSp>
      <p:grpSp>
        <p:nvGrpSpPr>
          <p:cNvPr id="9" name="Group 8"/>
          <p:cNvGrpSpPr/>
          <p:nvPr/>
        </p:nvGrpSpPr>
        <p:grpSpPr>
          <a:xfrm>
            <a:off x="3052422" y="4460227"/>
            <a:ext cx="2559099" cy="1960614"/>
            <a:chOff x="3409973" y="4762499"/>
            <a:chExt cx="2559099" cy="1960614"/>
          </a:xfrm>
        </p:grpSpPr>
        <p:pic>
          <p:nvPicPr>
            <p:cNvPr id="136196" name="Picture 4" descr="http://www.nature.com/nature/journal/v468/n7325/images/468854a-i1.0.jpg"/>
            <p:cNvPicPr>
              <a:picLocks noChangeAspect="1" noChangeArrowheads="1"/>
            </p:cNvPicPr>
            <p:nvPr/>
          </p:nvPicPr>
          <p:blipFill>
            <a:blip r:embed="rId7"/>
            <a:srcRect/>
            <a:stretch>
              <a:fillRect/>
            </a:stretch>
          </p:blipFill>
          <p:spPr bwMode="auto">
            <a:xfrm>
              <a:off x="3589729" y="4762499"/>
              <a:ext cx="2199587" cy="1600200"/>
            </a:xfrm>
            <a:prstGeom prst="rect">
              <a:avLst/>
            </a:prstGeom>
            <a:noFill/>
          </p:spPr>
        </p:pic>
        <p:sp>
          <p:nvSpPr>
            <p:cNvPr id="25" name="TextBox 24"/>
            <p:cNvSpPr txBox="1"/>
            <p:nvPr/>
          </p:nvSpPr>
          <p:spPr>
            <a:xfrm>
              <a:off x="3409973" y="6261448"/>
              <a:ext cx="2559099" cy="461665"/>
            </a:xfrm>
            <a:prstGeom prst="rect">
              <a:avLst/>
            </a:prstGeom>
            <a:noFill/>
          </p:spPr>
          <p:txBody>
            <a:bodyPr wrap="none" rtlCol="0">
              <a:spAutoFit/>
            </a:bodyPr>
            <a:lstStyle/>
            <a:p>
              <a:pPr algn="ctr"/>
              <a:r>
                <a:rPr lang="en-US" b="1" dirty="0">
                  <a:solidFill>
                    <a:srgbClr val="000000"/>
                  </a:solidFill>
                  <a:latin typeface="Calibri" pitchFamily="34" charset="0"/>
                </a:rPr>
                <a:t>Pacific Biosciences</a:t>
              </a:r>
            </a:p>
          </p:txBody>
        </p:sp>
      </p:grpSp>
      <p:grpSp>
        <p:nvGrpSpPr>
          <p:cNvPr id="10" name="Group 9"/>
          <p:cNvGrpSpPr/>
          <p:nvPr/>
        </p:nvGrpSpPr>
        <p:grpSpPr>
          <a:xfrm>
            <a:off x="301496" y="4460227"/>
            <a:ext cx="2036617" cy="1960614"/>
            <a:chOff x="301496" y="4762499"/>
            <a:chExt cx="2036617" cy="1960614"/>
          </a:xfrm>
        </p:grpSpPr>
        <p:pic>
          <p:nvPicPr>
            <p:cNvPr id="136194" name="Picture 2" descr="ion-torrent-sequencer"/>
            <p:cNvPicPr>
              <a:picLocks noChangeAspect="1" noChangeArrowheads="1"/>
            </p:cNvPicPr>
            <p:nvPr/>
          </p:nvPicPr>
          <p:blipFill>
            <a:blip r:embed="rId8"/>
            <a:srcRect/>
            <a:stretch>
              <a:fillRect/>
            </a:stretch>
          </p:blipFill>
          <p:spPr bwMode="auto">
            <a:xfrm>
              <a:off x="301496" y="4762499"/>
              <a:ext cx="2036617" cy="1600200"/>
            </a:xfrm>
            <a:prstGeom prst="rect">
              <a:avLst/>
            </a:prstGeom>
            <a:noFill/>
          </p:spPr>
        </p:pic>
        <p:sp>
          <p:nvSpPr>
            <p:cNvPr id="26" name="TextBox 25"/>
            <p:cNvSpPr txBox="1"/>
            <p:nvPr/>
          </p:nvSpPr>
          <p:spPr>
            <a:xfrm>
              <a:off x="521797" y="6261448"/>
              <a:ext cx="1596014" cy="461665"/>
            </a:xfrm>
            <a:prstGeom prst="rect">
              <a:avLst/>
            </a:prstGeom>
            <a:noFill/>
          </p:spPr>
          <p:txBody>
            <a:bodyPr wrap="none" rtlCol="0">
              <a:spAutoFit/>
            </a:bodyPr>
            <a:lstStyle/>
            <a:p>
              <a:pPr algn="ctr"/>
              <a:r>
                <a:rPr lang="en-US" b="1" dirty="0">
                  <a:solidFill>
                    <a:srgbClr val="000000"/>
                  </a:solidFill>
                  <a:latin typeface="Calibri" pitchFamily="34" charset="0"/>
                </a:rPr>
                <a:t>Ion Torrent</a:t>
              </a:r>
            </a:p>
          </p:txBody>
        </p:sp>
      </p:grpSp>
      <p:grpSp>
        <p:nvGrpSpPr>
          <p:cNvPr id="11" name="Group 10"/>
          <p:cNvGrpSpPr/>
          <p:nvPr/>
        </p:nvGrpSpPr>
        <p:grpSpPr>
          <a:xfrm>
            <a:off x="6325830" y="4460227"/>
            <a:ext cx="2657475" cy="1960614"/>
            <a:chOff x="6973530" y="4762499"/>
            <a:chExt cx="2657475" cy="1960614"/>
          </a:xfrm>
        </p:grpSpPr>
        <p:pic>
          <p:nvPicPr>
            <p:cNvPr id="1026" name="Picture 2"/>
            <p:cNvPicPr>
              <a:picLocks noChangeAspect="1" noChangeArrowheads="1"/>
            </p:cNvPicPr>
            <p:nvPr/>
          </p:nvPicPr>
          <p:blipFill rotWithShape="1">
            <a:blip r:embed="rId9">
              <a:extLst>
                <a:ext uri="{28A0092B-C50C-407E-A947-70E740481C1C}">
                  <a14:useLocalDpi xmlns:a14="http://schemas.microsoft.com/office/drawing/2010/main" val="0"/>
                </a:ext>
              </a:extLst>
            </a:blip>
            <a:srcRect r="18839" b="26801"/>
            <a:stretch/>
          </p:blipFill>
          <p:spPr bwMode="auto">
            <a:xfrm>
              <a:off x="6973530" y="4762499"/>
              <a:ext cx="2657475" cy="160020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23" name="TextBox 22"/>
            <p:cNvSpPr txBox="1"/>
            <p:nvPr/>
          </p:nvSpPr>
          <p:spPr>
            <a:xfrm>
              <a:off x="7099662" y="6261448"/>
              <a:ext cx="2405210" cy="461665"/>
            </a:xfrm>
            <a:prstGeom prst="rect">
              <a:avLst/>
            </a:prstGeom>
            <a:noFill/>
          </p:spPr>
          <p:txBody>
            <a:bodyPr wrap="none" rtlCol="0">
              <a:spAutoFit/>
            </a:bodyPr>
            <a:lstStyle/>
            <a:p>
              <a:pPr algn="ctr"/>
              <a:r>
                <a:rPr lang="en-US" b="1" dirty="0">
                  <a:solidFill>
                    <a:srgbClr val="000000"/>
                  </a:solidFill>
                  <a:latin typeface="Calibri" pitchFamily="34" charset="0"/>
                </a:rPr>
                <a:t>Oxford Nanopore</a:t>
              </a:r>
            </a:p>
          </p:txBody>
        </p:sp>
      </p:grpSp>
      <p:sp>
        <p:nvSpPr>
          <p:cNvPr id="7" name="TextBox 6"/>
          <p:cNvSpPr txBox="1"/>
          <p:nvPr/>
        </p:nvSpPr>
        <p:spPr>
          <a:xfrm>
            <a:off x="2338113" y="1212247"/>
            <a:ext cx="4533212" cy="461665"/>
          </a:xfrm>
          <a:prstGeom prst="rect">
            <a:avLst/>
          </a:prstGeom>
          <a:noFill/>
        </p:spPr>
        <p:txBody>
          <a:bodyPr wrap="none" rtlCol="0">
            <a:spAutoFit/>
          </a:bodyPr>
          <a:lstStyle/>
          <a:p>
            <a:r>
              <a:rPr lang="en-US" sz="2400" dirty="0"/>
              <a:t>Popular choices for RNA-</a:t>
            </a:r>
            <a:r>
              <a:rPr lang="en-US" sz="2400" dirty="0" err="1"/>
              <a:t>Seq</a:t>
            </a:r>
            <a:r>
              <a:rPr lang="en-US" sz="2400" dirty="0"/>
              <a:t> today</a:t>
            </a:r>
          </a:p>
        </p:txBody>
      </p:sp>
      <p:sp>
        <p:nvSpPr>
          <p:cNvPr id="8" name="Rectangle 7"/>
          <p:cNvSpPr/>
          <p:nvPr/>
        </p:nvSpPr>
        <p:spPr>
          <a:xfrm>
            <a:off x="2632375" y="1933661"/>
            <a:ext cx="6293206" cy="2453165"/>
          </a:xfrm>
          <a:prstGeom prst="rect">
            <a:avLst/>
          </a:prstGeom>
          <a:solidFill>
            <a:schemeClr val="bg1">
              <a:alpha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p:cNvSpPr txBox="1"/>
          <p:nvPr/>
        </p:nvSpPr>
        <p:spPr>
          <a:xfrm>
            <a:off x="154876" y="1889786"/>
            <a:ext cx="2183238" cy="646331"/>
          </a:xfrm>
          <a:prstGeom prst="rect">
            <a:avLst/>
          </a:prstGeom>
          <a:noFill/>
        </p:spPr>
        <p:txBody>
          <a:bodyPr wrap="square" rtlCol="0">
            <a:spAutoFit/>
          </a:bodyPr>
          <a:lstStyle/>
          <a:p>
            <a:pPr algn="ctr"/>
            <a:r>
              <a:rPr lang="en-US" dirty="0"/>
              <a:t>[Current RNA-</a:t>
            </a:r>
            <a:r>
              <a:rPr lang="en-US" dirty="0" err="1"/>
              <a:t>Seq</a:t>
            </a:r>
            <a:r>
              <a:rPr lang="en-US" dirty="0"/>
              <a:t> workhorse]</a:t>
            </a:r>
          </a:p>
        </p:txBody>
      </p:sp>
      <p:sp>
        <p:nvSpPr>
          <p:cNvPr id="28" name="TextBox 27"/>
          <p:cNvSpPr txBox="1"/>
          <p:nvPr/>
        </p:nvSpPr>
        <p:spPr>
          <a:xfrm>
            <a:off x="3023560" y="4029113"/>
            <a:ext cx="3051996" cy="646331"/>
          </a:xfrm>
          <a:prstGeom prst="rect">
            <a:avLst/>
          </a:prstGeom>
          <a:solidFill>
            <a:srgbClr val="FFFFFF"/>
          </a:solidFill>
        </p:spPr>
        <p:txBody>
          <a:bodyPr wrap="square" rtlCol="0">
            <a:spAutoFit/>
          </a:bodyPr>
          <a:lstStyle/>
          <a:p>
            <a:pPr algn="ctr"/>
            <a:r>
              <a:rPr lang="en-US" dirty="0"/>
              <a:t>[Full-length single</a:t>
            </a:r>
            <a:br>
              <a:rPr lang="en-US" dirty="0"/>
            </a:br>
            <a:r>
              <a:rPr lang="en-US" dirty="0"/>
              <a:t> molecule sequencing]</a:t>
            </a:r>
          </a:p>
        </p:txBody>
      </p:sp>
      <p:sp>
        <p:nvSpPr>
          <p:cNvPr id="13" name="TextBox 12"/>
          <p:cNvSpPr txBox="1"/>
          <p:nvPr/>
        </p:nvSpPr>
        <p:spPr>
          <a:xfrm>
            <a:off x="6299672" y="3521727"/>
            <a:ext cx="2814448" cy="923330"/>
          </a:xfrm>
          <a:prstGeom prst="rect">
            <a:avLst/>
          </a:prstGeom>
          <a:solidFill>
            <a:srgbClr val="FFFFFF"/>
          </a:solidFill>
        </p:spPr>
        <p:txBody>
          <a:bodyPr wrap="square" rtlCol="0">
            <a:spAutoFit/>
          </a:bodyPr>
          <a:lstStyle/>
          <a:p>
            <a:r>
              <a:rPr lang="en-US" dirty="0"/>
              <a:t>[Newly emerging technology for full-length single molecule sequencing]</a:t>
            </a:r>
          </a:p>
        </p:txBody>
      </p:sp>
      <p:sp>
        <p:nvSpPr>
          <p:cNvPr id="14" name="Rectangle 13"/>
          <p:cNvSpPr/>
          <p:nvPr/>
        </p:nvSpPr>
        <p:spPr>
          <a:xfrm>
            <a:off x="0" y="1673912"/>
            <a:ext cx="2338114" cy="2712914"/>
          </a:xfrm>
          <a:prstGeom prst="rect">
            <a:avLst/>
          </a:prstGeom>
          <a:no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ectangle 30"/>
          <p:cNvSpPr/>
          <p:nvPr/>
        </p:nvSpPr>
        <p:spPr>
          <a:xfrm>
            <a:off x="3047759" y="3968451"/>
            <a:ext cx="2913769" cy="2712914"/>
          </a:xfrm>
          <a:prstGeom prst="rect">
            <a:avLst/>
          </a:prstGeom>
          <a:no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ectangle 31"/>
          <p:cNvSpPr/>
          <p:nvPr/>
        </p:nvSpPr>
        <p:spPr>
          <a:xfrm>
            <a:off x="6272777" y="3521727"/>
            <a:ext cx="2841342" cy="2899114"/>
          </a:xfrm>
          <a:prstGeom prst="rect">
            <a:avLst/>
          </a:prstGeom>
          <a:no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8103413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7-06-11 at 3.38.0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800" y="0"/>
            <a:ext cx="9032057" cy="6858000"/>
          </a:xfrm>
          <a:prstGeom prst="rect">
            <a:avLst/>
          </a:prstGeom>
        </p:spPr>
      </p:pic>
    </p:spTree>
    <p:extLst>
      <p:ext uri="{BB962C8B-B14F-4D97-AF65-F5344CB8AC3E}">
        <p14:creationId xmlns:p14="http://schemas.microsoft.com/office/powerpoint/2010/main" val="393362534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90316"/>
            <a:ext cx="8229600" cy="1143000"/>
          </a:xfrm>
        </p:spPr>
        <p:txBody>
          <a:bodyPr/>
          <a:lstStyle/>
          <a:p>
            <a:r>
              <a:rPr lang="en-US" dirty="0"/>
              <a:t>Workshop Practical</a:t>
            </a:r>
          </a:p>
        </p:txBody>
      </p:sp>
      <p:sp>
        <p:nvSpPr>
          <p:cNvPr id="3" name="Content Placeholder 2"/>
          <p:cNvSpPr>
            <a:spLocks noGrp="1"/>
          </p:cNvSpPr>
          <p:nvPr>
            <p:ph idx="1"/>
          </p:nvPr>
        </p:nvSpPr>
        <p:spPr>
          <a:xfrm>
            <a:off x="582624" y="1725638"/>
            <a:ext cx="8229600" cy="4525963"/>
          </a:xfrm>
        </p:spPr>
        <p:txBody>
          <a:bodyPr/>
          <a:lstStyle/>
          <a:p>
            <a:r>
              <a:rPr lang="en-US" dirty="0"/>
              <a:t>Genome-guided Transcript Reconstruction</a:t>
            </a:r>
          </a:p>
          <a:p>
            <a:pPr lvl="1"/>
            <a:r>
              <a:rPr lang="en-US" dirty="0"/>
              <a:t>Tuxedo2 approach:   Hisat2 &amp; </a:t>
            </a:r>
            <a:r>
              <a:rPr lang="en-US" dirty="0" err="1"/>
              <a:t>Stringtie</a:t>
            </a:r>
            <a:endParaRPr lang="en-US" dirty="0"/>
          </a:p>
          <a:p>
            <a:pPr lvl="1"/>
            <a:endParaRPr lang="en-US" dirty="0"/>
          </a:p>
          <a:p>
            <a:r>
              <a:rPr lang="en-US" dirty="0"/>
              <a:t>Genome-free de novo reconstruction</a:t>
            </a:r>
          </a:p>
          <a:p>
            <a:pPr lvl="1"/>
            <a:r>
              <a:rPr lang="en-US" dirty="0"/>
              <a:t>Trinity</a:t>
            </a:r>
          </a:p>
          <a:p>
            <a:pPr marL="457200" lvl="1" indent="0">
              <a:buNone/>
            </a:pPr>
            <a:endParaRPr lang="en-US" dirty="0"/>
          </a:p>
        </p:txBody>
      </p:sp>
      <p:sp>
        <p:nvSpPr>
          <p:cNvPr id="4" name="TextBox 3"/>
          <p:cNvSpPr txBox="1"/>
          <p:nvPr/>
        </p:nvSpPr>
        <p:spPr>
          <a:xfrm>
            <a:off x="1269893" y="5017572"/>
            <a:ext cx="6571004" cy="1323439"/>
          </a:xfrm>
          <a:prstGeom prst="rect">
            <a:avLst/>
          </a:prstGeom>
          <a:noFill/>
          <a:ln>
            <a:solidFill>
              <a:schemeClr val="tx1"/>
            </a:solidFill>
          </a:ln>
        </p:spPr>
        <p:txBody>
          <a:bodyPr wrap="none" rtlCol="0">
            <a:spAutoFit/>
          </a:bodyPr>
          <a:lstStyle/>
          <a:p>
            <a:r>
              <a:rPr lang="en-US" sz="2000" dirty="0"/>
              <a:t>To begin, visit: </a:t>
            </a:r>
            <a:br>
              <a:rPr lang="en-US" sz="2000" dirty="0"/>
            </a:br>
            <a:br>
              <a:rPr lang="en-US" sz="2000" dirty="0"/>
            </a:br>
            <a:r>
              <a:rPr lang="en-US" sz="2000" dirty="0"/>
              <a:t> </a:t>
            </a:r>
            <a:r>
              <a:rPr lang="en-US" sz="2000" dirty="0">
                <a:hlinkClick r:id="rId2"/>
              </a:rPr>
              <a:t>https://github.com/trinityrnaseq/CSHLadvSeqTech2017/wiki</a:t>
            </a:r>
            <a:endParaRPr lang="en-US" sz="2000" dirty="0"/>
          </a:p>
          <a:p>
            <a:endParaRPr lang="en-US" sz="2000" dirty="0"/>
          </a:p>
        </p:txBody>
      </p:sp>
    </p:spTree>
    <p:extLst>
      <p:ext uri="{BB962C8B-B14F-4D97-AF65-F5344CB8AC3E}">
        <p14:creationId xmlns:p14="http://schemas.microsoft.com/office/powerpoint/2010/main" val="7043409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ChangeArrowheads="1"/>
          </p:cNvSpPr>
          <p:nvPr/>
        </p:nvSpPr>
        <p:spPr bwMode="auto">
          <a:xfrm>
            <a:off x="638738" y="203203"/>
            <a:ext cx="8062913" cy="500063"/>
          </a:xfrm>
          <a:prstGeom prst="rect">
            <a:avLst/>
          </a:prstGeom>
          <a:noFill/>
          <a:ln w="9525">
            <a:noFill/>
            <a:miter lim="800000"/>
            <a:headEnd/>
            <a:tailEnd/>
          </a:ln>
        </p:spPr>
        <p:txBody>
          <a:bodyPr/>
          <a:lstStyle/>
          <a:p>
            <a:pPr algn="ctr" eaLnBrk="0" hangingPunct="0"/>
            <a:r>
              <a:rPr lang="en-US" sz="3600" b="1" dirty="0">
                <a:solidFill>
                  <a:srgbClr val="000000"/>
                </a:solidFill>
                <a:latin typeface="Calibri" pitchFamily="34" charset="0"/>
              </a:rPr>
              <a:t>Generating RNA-Seq:  </a:t>
            </a:r>
            <a:r>
              <a:rPr lang="en-US" sz="3600" b="1" i="1" dirty="0">
                <a:solidFill>
                  <a:srgbClr val="000000"/>
                </a:solidFill>
                <a:latin typeface="Calibri" pitchFamily="34" charset="0"/>
              </a:rPr>
              <a:t>How to Choose?</a:t>
            </a:r>
          </a:p>
          <a:p>
            <a:pPr eaLnBrk="0" hangingPunct="0"/>
            <a:endParaRPr lang="en-US" sz="3600" b="1" dirty="0">
              <a:solidFill>
                <a:srgbClr val="FFFFFF"/>
              </a:solidFill>
              <a:latin typeface="Calibri" pitchFamily="34" charset="0"/>
            </a:endParaRPr>
          </a:p>
        </p:txBody>
      </p:sp>
      <p:grpSp>
        <p:nvGrpSpPr>
          <p:cNvPr id="2" name="Group 26"/>
          <p:cNvGrpSpPr/>
          <p:nvPr/>
        </p:nvGrpSpPr>
        <p:grpSpPr>
          <a:xfrm>
            <a:off x="7040728" y="7400617"/>
            <a:ext cx="1727199" cy="1986332"/>
            <a:chOff x="425321" y="2746056"/>
            <a:chExt cx="1727199" cy="1986332"/>
          </a:xfrm>
        </p:grpSpPr>
        <p:pic>
          <p:nvPicPr>
            <p:cNvPr id="2050" name="Picture 2" descr="http://www.biotechniques.com/multimedia/archive/00083/seq2000_83626a.JPG"/>
            <p:cNvPicPr>
              <a:picLocks noChangeAspect="1" noChangeArrowheads="1"/>
            </p:cNvPicPr>
            <p:nvPr/>
          </p:nvPicPr>
          <p:blipFill>
            <a:blip r:embed="rId3"/>
            <a:srcRect/>
            <a:stretch>
              <a:fillRect/>
            </a:stretch>
          </p:blipFill>
          <p:spPr bwMode="auto">
            <a:xfrm>
              <a:off x="425321" y="2746056"/>
              <a:ext cx="1727199" cy="1600200"/>
            </a:xfrm>
            <a:prstGeom prst="rect">
              <a:avLst/>
            </a:prstGeom>
            <a:noFill/>
          </p:spPr>
        </p:pic>
        <p:sp>
          <p:nvSpPr>
            <p:cNvPr id="16" name="TextBox 15"/>
            <p:cNvSpPr txBox="1"/>
            <p:nvPr/>
          </p:nvSpPr>
          <p:spPr>
            <a:xfrm>
              <a:off x="799784" y="4270723"/>
              <a:ext cx="1225015" cy="461665"/>
            </a:xfrm>
            <a:prstGeom prst="rect">
              <a:avLst/>
            </a:prstGeom>
            <a:noFill/>
          </p:spPr>
          <p:txBody>
            <a:bodyPr wrap="none" rtlCol="0">
              <a:spAutoFit/>
            </a:bodyPr>
            <a:lstStyle/>
            <a:p>
              <a:r>
                <a:rPr lang="en-US" b="1" dirty="0">
                  <a:solidFill>
                    <a:srgbClr val="000000"/>
                  </a:solidFill>
                  <a:latin typeface="Calibri" pitchFamily="34" charset="0"/>
                </a:rPr>
                <a:t>Illumina</a:t>
              </a:r>
            </a:p>
          </p:txBody>
        </p:sp>
      </p:grpSp>
      <p:grpSp>
        <p:nvGrpSpPr>
          <p:cNvPr id="3" name="Group 27"/>
          <p:cNvGrpSpPr/>
          <p:nvPr/>
        </p:nvGrpSpPr>
        <p:grpSpPr>
          <a:xfrm>
            <a:off x="9481005" y="7541736"/>
            <a:ext cx="1878495" cy="1986332"/>
            <a:chOff x="2733731" y="2746056"/>
            <a:chExt cx="1878495" cy="1986332"/>
          </a:xfrm>
        </p:grpSpPr>
        <p:pic>
          <p:nvPicPr>
            <p:cNvPr id="2052" name="Picture 4" descr="http://t1.gstatic.com/images?q=tbn:ANd9GcSRZA4_Rkij4QtZV16O0dsJLJhWmb7OmtGpbR-90wLfmSYIJAD4"/>
            <p:cNvPicPr>
              <a:picLocks noChangeAspect="1" noChangeArrowheads="1"/>
            </p:cNvPicPr>
            <p:nvPr/>
          </p:nvPicPr>
          <p:blipFill>
            <a:blip r:embed="rId4"/>
            <a:srcRect/>
            <a:stretch>
              <a:fillRect/>
            </a:stretch>
          </p:blipFill>
          <p:spPr bwMode="auto">
            <a:xfrm>
              <a:off x="2733731" y="2746056"/>
              <a:ext cx="1878495" cy="1600200"/>
            </a:xfrm>
            <a:prstGeom prst="rect">
              <a:avLst/>
            </a:prstGeom>
            <a:noFill/>
          </p:spPr>
        </p:pic>
        <p:sp>
          <p:nvSpPr>
            <p:cNvPr id="17" name="TextBox 16"/>
            <p:cNvSpPr txBox="1"/>
            <p:nvPr/>
          </p:nvSpPr>
          <p:spPr>
            <a:xfrm>
              <a:off x="3481586" y="4270723"/>
              <a:ext cx="651140" cy="461665"/>
            </a:xfrm>
            <a:prstGeom prst="rect">
              <a:avLst/>
            </a:prstGeom>
            <a:noFill/>
          </p:spPr>
          <p:txBody>
            <a:bodyPr wrap="none" rtlCol="0">
              <a:spAutoFit/>
            </a:bodyPr>
            <a:lstStyle/>
            <a:p>
              <a:r>
                <a:rPr lang="en-US" b="1" dirty="0">
                  <a:solidFill>
                    <a:srgbClr val="000000"/>
                  </a:solidFill>
                  <a:latin typeface="Calibri" pitchFamily="34" charset="0"/>
                </a:rPr>
                <a:t>454</a:t>
              </a:r>
            </a:p>
          </p:txBody>
        </p:sp>
      </p:grpSp>
      <p:grpSp>
        <p:nvGrpSpPr>
          <p:cNvPr id="4" name="Group 28"/>
          <p:cNvGrpSpPr/>
          <p:nvPr/>
        </p:nvGrpSpPr>
        <p:grpSpPr>
          <a:xfrm>
            <a:off x="12020904" y="7541736"/>
            <a:ext cx="1593088" cy="1986332"/>
            <a:chOff x="5215051" y="2746056"/>
            <a:chExt cx="1593088" cy="1986332"/>
          </a:xfrm>
        </p:grpSpPr>
        <p:pic>
          <p:nvPicPr>
            <p:cNvPr id="2054" name="Picture 6" descr="http://t1.gstatic.com/images?q=tbn:ANd9GcSCMiRkVHLGMJONmq4o48hlfvp3tLceBnVWqZGvoP0RRMDlWtruZA"/>
            <p:cNvPicPr>
              <a:picLocks noChangeAspect="1" noChangeArrowheads="1"/>
            </p:cNvPicPr>
            <p:nvPr/>
          </p:nvPicPr>
          <p:blipFill>
            <a:blip r:embed="rId5"/>
            <a:srcRect/>
            <a:stretch>
              <a:fillRect/>
            </a:stretch>
          </p:blipFill>
          <p:spPr bwMode="auto">
            <a:xfrm>
              <a:off x="5215051" y="2746056"/>
              <a:ext cx="1593088" cy="1600200"/>
            </a:xfrm>
            <a:prstGeom prst="rect">
              <a:avLst/>
            </a:prstGeom>
            <a:noFill/>
          </p:spPr>
        </p:pic>
        <p:sp>
          <p:nvSpPr>
            <p:cNvPr id="18" name="TextBox 17"/>
            <p:cNvSpPr txBox="1"/>
            <p:nvPr/>
          </p:nvSpPr>
          <p:spPr>
            <a:xfrm>
              <a:off x="5656349" y="4270723"/>
              <a:ext cx="938077" cy="461665"/>
            </a:xfrm>
            <a:prstGeom prst="rect">
              <a:avLst/>
            </a:prstGeom>
            <a:noFill/>
          </p:spPr>
          <p:txBody>
            <a:bodyPr wrap="none" rtlCol="0">
              <a:spAutoFit/>
            </a:bodyPr>
            <a:lstStyle/>
            <a:p>
              <a:r>
                <a:rPr lang="en-US" b="1" dirty="0">
                  <a:solidFill>
                    <a:srgbClr val="000000"/>
                  </a:solidFill>
                  <a:latin typeface="Calibri" pitchFamily="34" charset="0"/>
                </a:rPr>
                <a:t>SOLiD</a:t>
              </a:r>
            </a:p>
          </p:txBody>
        </p:sp>
      </p:grpSp>
      <p:grpSp>
        <p:nvGrpSpPr>
          <p:cNvPr id="5" name="Group 29"/>
          <p:cNvGrpSpPr/>
          <p:nvPr/>
        </p:nvGrpSpPr>
        <p:grpSpPr>
          <a:xfrm>
            <a:off x="14275397" y="7541736"/>
            <a:ext cx="1245575" cy="1986332"/>
            <a:chOff x="7370191" y="2746056"/>
            <a:chExt cx="1245575" cy="1986332"/>
          </a:xfrm>
        </p:grpSpPr>
        <p:pic>
          <p:nvPicPr>
            <p:cNvPr id="2070" name="Picture 22" descr="https://www.technologyreview.com/files/13910/0108-Helios_x600.jpg"/>
            <p:cNvPicPr>
              <a:picLocks noChangeAspect="1" noChangeArrowheads="1"/>
            </p:cNvPicPr>
            <p:nvPr/>
          </p:nvPicPr>
          <p:blipFill>
            <a:blip r:embed="rId6"/>
            <a:srcRect/>
            <a:stretch>
              <a:fillRect/>
            </a:stretch>
          </p:blipFill>
          <p:spPr bwMode="auto">
            <a:xfrm>
              <a:off x="7370191" y="2746056"/>
              <a:ext cx="1217160" cy="1600200"/>
            </a:xfrm>
            <a:prstGeom prst="rect">
              <a:avLst/>
            </a:prstGeom>
            <a:noFill/>
          </p:spPr>
        </p:pic>
        <p:sp>
          <p:nvSpPr>
            <p:cNvPr id="19" name="TextBox 18"/>
            <p:cNvSpPr txBox="1"/>
            <p:nvPr/>
          </p:nvSpPr>
          <p:spPr>
            <a:xfrm>
              <a:off x="7515657" y="4270723"/>
              <a:ext cx="1100109" cy="461665"/>
            </a:xfrm>
            <a:prstGeom prst="rect">
              <a:avLst/>
            </a:prstGeom>
            <a:noFill/>
          </p:spPr>
          <p:txBody>
            <a:bodyPr wrap="none" rtlCol="0">
              <a:spAutoFit/>
            </a:bodyPr>
            <a:lstStyle/>
            <a:p>
              <a:r>
                <a:rPr lang="en-US" b="1" dirty="0">
                  <a:solidFill>
                    <a:srgbClr val="000000"/>
                  </a:solidFill>
                  <a:latin typeface="Calibri" pitchFamily="34" charset="0"/>
                </a:rPr>
                <a:t>Helicos</a:t>
              </a:r>
            </a:p>
          </p:txBody>
        </p:sp>
      </p:grpSp>
      <p:grpSp>
        <p:nvGrpSpPr>
          <p:cNvPr id="9" name="Group 8"/>
          <p:cNvGrpSpPr/>
          <p:nvPr/>
        </p:nvGrpSpPr>
        <p:grpSpPr>
          <a:xfrm>
            <a:off x="9843328" y="9558179"/>
            <a:ext cx="2559099" cy="1960614"/>
            <a:chOff x="3409973" y="4762499"/>
            <a:chExt cx="2559099" cy="1960614"/>
          </a:xfrm>
        </p:grpSpPr>
        <p:pic>
          <p:nvPicPr>
            <p:cNvPr id="136196" name="Picture 4" descr="http://www.nature.com/nature/journal/v468/n7325/images/468854a-i1.0.jpg"/>
            <p:cNvPicPr>
              <a:picLocks noChangeAspect="1" noChangeArrowheads="1"/>
            </p:cNvPicPr>
            <p:nvPr/>
          </p:nvPicPr>
          <p:blipFill>
            <a:blip r:embed="rId7"/>
            <a:srcRect/>
            <a:stretch>
              <a:fillRect/>
            </a:stretch>
          </p:blipFill>
          <p:spPr bwMode="auto">
            <a:xfrm>
              <a:off x="3589729" y="4762499"/>
              <a:ext cx="2199587" cy="1600200"/>
            </a:xfrm>
            <a:prstGeom prst="rect">
              <a:avLst/>
            </a:prstGeom>
            <a:noFill/>
          </p:spPr>
        </p:pic>
        <p:sp>
          <p:nvSpPr>
            <p:cNvPr id="25" name="TextBox 24"/>
            <p:cNvSpPr txBox="1"/>
            <p:nvPr/>
          </p:nvSpPr>
          <p:spPr>
            <a:xfrm>
              <a:off x="3409973" y="6261448"/>
              <a:ext cx="2559099" cy="461665"/>
            </a:xfrm>
            <a:prstGeom prst="rect">
              <a:avLst/>
            </a:prstGeom>
            <a:noFill/>
          </p:spPr>
          <p:txBody>
            <a:bodyPr wrap="none" rtlCol="0">
              <a:spAutoFit/>
            </a:bodyPr>
            <a:lstStyle/>
            <a:p>
              <a:pPr algn="ctr"/>
              <a:r>
                <a:rPr lang="en-US" b="1" dirty="0">
                  <a:solidFill>
                    <a:srgbClr val="000000"/>
                  </a:solidFill>
                  <a:latin typeface="Calibri" pitchFamily="34" charset="0"/>
                </a:rPr>
                <a:t>Pacific Biosciences</a:t>
              </a:r>
            </a:p>
          </p:txBody>
        </p:sp>
      </p:grpSp>
      <p:grpSp>
        <p:nvGrpSpPr>
          <p:cNvPr id="10" name="Group 9"/>
          <p:cNvGrpSpPr/>
          <p:nvPr/>
        </p:nvGrpSpPr>
        <p:grpSpPr>
          <a:xfrm>
            <a:off x="7092402" y="9558179"/>
            <a:ext cx="2036617" cy="1960614"/>
            <a:chOff x="301496" y="4762499"/>
            <a:chExt cx="2036617" cy="1960614"/>
          </a:xfrm>
        </p:grpSpPr>
        <p:pic>
          <p:nvPicPr>
            <p:cNvPr id="136194" name="Picture 2" descr="ion-torrent-sequencer"/>
            <p:cNvPicPr>
              <a:picLocks noChangeAspect="1" noChangeArrowheads="1"/>
            </p:cNvPicPr>
            <p:nvPr/>
          </p:nvPicPr>
          <p:blipFill>
            <a:blip r:embed="rId8"/>
            <a:srcRect/>
            <a:stretch>
              <a:fillRect/>
            </a:stretch>
          </p:blipFill>
          <p:spPr bwMode="auto">
            <a:xfrm>
              <a:off x="301496" y="4762499"/>
              <a:ext cx="2036617" cy="1600200"/>
            </a:xfrm>
            <a:prstGeom prst="rect">
              <a:avLst/>
            </a:prstGeom>
            <a:noFill/>
          </p:spPr>
        </p:pic>
        <p:sp>
          <p:nvSpPr>
            <p:cNvPr id="26" name="TextBox 25"/>
            <p:cNvSpPr txBox="1"/>
            <p:nvPr/>
          </p:nvSpPr>
          <p:spPr>
            <a:xfrm>
              <a:off x="521797" y="6261448"/>
              <a:ext cx="1596014" cy="461665"/>
            </a:xfrm>
            <a:prstGeom prst="rect">
              <a:avLst/>
            </a:prstGeom>
            <a:noFill/>
          </p:spPr>
          <p:txBody>
            <a:bodyPr wrap="none" rtlCol="0">
              <a:spAutoFit/>
            </a:bodyPr>
            <a:lstStyle/>
            <a:p>
              <a:pPr algn="ctr"/>
              <a:r>
                <a:rPr lang="en-US" b="1" dirty="0">
                  <a:solidFill>
                    <a:srgbClr val="000000"/>
                  </a:solidFill>
                  <a:latin typeface="Calibri" pitchFamily="34" charset="0"/>
                </a:rPr>
                <a:t>Ion Torrent</a:t>
              </a:r>
            </a:p>
          </p:txBody>
        </p:sp>
      </p:grpSp>
      <p:grpSp>
        <p:nvGrpSpPr>
          <p:cNvPr id="11" name="Group 10"/>
          <p:cNvGrpSpPr/>
          <p:nvPr/>
        </p:nvGrpSpPr>
        <p:grpSpPr>
          <a:xfrm>
            <a:off x="13116736" y="9558179"/>
            <a:ext cx="2657475" cy="1960614"/>
            <a:chOff x="6973530" y="4762499"/>
            <a:chExt cx="2657475" cy="1960614"/>
          </a:xfrm>
        </p:grpSpPr>
        <p:pic>
          <p:nvPicPr>
            <p:cNvPr id="1026" name="Picture 2"/>
            <p:cNvPicPr>
              <a:picLocks noChangeAspect="1" noChangeArrowheads="1"/>
            </p:cNvPicPr>
            <p:nvPr/>
          </p:nvPicPr>
          <p:blipFill rotWithShape="1">
            <a:blip r:embed="rId9">
              <a:extLst>
                <a:ext uri="{28A0092B-C50C-407E-A947-70E740481C1C}">
                  <a14:useLocalDpi xmlns:a14="http://schemas.microsoft.com/office/drawing/2010/main" val="0"/>
                </a:ext>
              </a:extLst>
            </a:blip>
            <a:srcRect r="18839" b="26801"/>
            <a:stretch/>
          </p:blipFill>
          <p:spPr bwMode="auto">
            <a:xfrm>
              <a:off x="6973530" y="4762499"/>
              <a:ext cx="2657475" cy="160020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23" name="TextBox 22"/>
            <p:cNvSpPr txBox="1"/>
            <p:nvPr/>
          </p:nvSpPr>
          <p:spPr>
            <a:xfrm>
              <a:off x="7099662" y="6261448"/>
              <a:ext cx="2405210" cy="461665"/>
            </a:xfrm>
            <a:prstGeom prst="rect">
              <a:avLst/>
            </a:prstGeom>
            <a:noFill/>
          </p:spPr>
          <p:txBody>
            <a:bodyPr wrap="none" rtlCol="0">
              <a:spAutoFit/>
            </a:bodyPr>
            <a:lstStyle/>
            <a:p>
              <a:pPr algn="ctr"/>
              <a:r>
                <a:rPr lang="en-US" b="1" dirty="0">
                  <a:solidFill>
                    <a:srgbClr val="000000"/>
                  </a:solidFill>
                  <a:latin typeface="Calibri" pitchFamily="34" charset="0"/>
                </a:rPr>
                <a:t>Oxford Nanopore</a:t>
              </a:r>
            </a:p>
          </p:txBody>
        </p:sp>
      </p:grpSp>
      <p:sp>
        <p:nvSpPr>
          <p:cNvPr id="6" name="TextBox 5"/>
          <p:cNvSpPr txBox="1"/>
          <p:nvPr/>
        </p:nvSpPr>
        <p:spPr>
          <a:xfrm>
            <a:off x="6790906" y="11590945"/>
            <a:ext cx="4055918" cy="338554"/>
          </a:xfrm>
          <a:prstGeom prst="rect">
            <a:avLst/>
          </a:prstGeom>
          <a:noFill/>
        </p:spPr>
        <p:txBody>
          <a:bodyPr wrap="none" rtlCol="0">
            <a:spAutoFit/>
          </a:bodyPr>
          <a:lstStyle/>
          <a:p>
            <a:r>
              <a:rPr lang="en-US" sz="1600" dirty="0"/>
              <a:t>Slide courtesy of Joshua Levin, Broad Institute.</a:t>
            </a:r>
          </a:p>
        </p:txBody>
      </p:sp>
      <p:pic>
        <p:nvPicPr>
          <p:cNvPr id="8" name="Picture 7" descr="seqPricing.jp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0" y="1208493"/>
            <a:ext cx="9144000" cy="1830586"/>
          </a:xfrm>
          <a:prstGeom prst="rect">
            <a:avLst/>
          </a:prstGeom>
        </p:spPr>
      </p:pic>
      <p:pic>
        <p:nvPicPr>
          <p:cNvPr id="12" name="Picture 11"/>
          <p:cNvPicPr>
            <a:picLocks noChangeAspect="1"/>
          </p:cNvPicPr>
          <p:nvPr/>
        </p:nvPicPr>
        <p:blipFill>
          <a:blip r:embed="rId11"/>
          <a:stretch>
            <a:fillRect/>
          </a:stretch>
        </p:blipFill>
        <p:spPr>
          <a:xfrm>
            <a:off x="232393" y="4149381"/>
            <a:ext cx="812689" cy="812689"/>
          </a:xfrm>
          <a:prstGeom prst="rect">
            <a:avLst/>
          </a:prstGeom>
        </p:spPr>
      </p:pic>
      <p:pic>
        <p:nvPicPr>
          <p:cNvPr id="13" name="Picture 12"/>
          <p:cNvPicPr>
            <a:picLocks noChangeAspect="1"/>
          </p:cNvPicPr>
          <p:nvPr/>
        </p:nvPicPr>
        <p:blipFill>
          <a:blip r:embed="rId12"/>
          <a:stretch>
            <a:fillRect/>
          </a:stretch>
        </p:blipFill>
        <p:spPr>
          <a:xfrm>
            <a:off x="960416" y="3490281"/>
            <a:ext cx="3217333" cy="1528233"/>
          </a:xfrm>
          <a:prstGeom prst="rect">
            <a:avLst/>
          </a:prstGeom>
        </p:spPr>
      </p:pic>
      <p:pic>
        <p:nvPicPr>
          <p:cNvPr id="15" name="Picture 14"/>
          <p:cNvPicPr>
            <a:picLocks noChangeAspect="1"/>
          </p:cNvPicPr>
          <p:nvPr/>
        </p:nvPicPr>
        <p:blipFill rotWithShape="1">
          <a:blip r:embed="rId13"/>
          <a:srcRect b="38768"/>
          <a:stretch/>
        </p:blipFill>
        <p:spPr>
          <a:xfrm>
            <a:off x="4177749" y="4149380"/>
            <a:ext cx="1781514" cy="765221"/>
          </a:xfrm>
          <a:prstGeom prst="rect">
            <a:avLst/>
          </a:prstGeom>
        </p:spPr>
      </p:pic>
      <p:pic>
        <p:nvPicPr>
          <p:cNvPr id="20" name="Picture 19"/>
          <p:cNvPicPr>
            <a:picLocks noChangeAspect="1"/>
          </p:cNvPicPr>
          <p:nvPr/>
        </p:nvPicPr>
        <p:blipFill>
          <a:blip r:embed="rId14"/>
          <a:stretch>
            <a:fillRect/>
          </a:stretch>
        </p:blipFill>
        <p:spPr>
          <a:xfrm>
            <a:off x="5677548" y="3152393"/>
            <a:ext cx="1260433" cy="920164"/>
          </a:xfrm>
          <a:prstGeom prst="rect">
            <a:avLst/>
          </a:prstGeom>
        </p:spPr>
      </p:pic>
      <p:pic>
        <p:nvPicPr>
          <p:cNvPr id="21" name="Picture 20"/>
          <p:cNvPicPr>
            <a:picLocks noChangeAspect="1"/>
          </p:cNvPicPr>
          <p:nvPr/>
        </p:nvPicPr>
        <p:blipFill rotWithShape="1">
          <a:blip r:embed="rId15"/>
          <a:srcRect l="24884"/>
          <a:stretch/>
        </p:blipFill>
        <p:spPr>
          <a:xfrm>
            <a:off x="6080295" y="4059340"/>
            <a:ext cx="857686" cy="855261"/>
          </a:xfrm>
          <a:prstGeom prst="rect">
            <a:avLst/>
          </a:prstGeom>
        </p:spPr>
      </p:pic>
      <p:sp>
        <p:nvSpPr>
          <p:cNvPr id="22" name="TextBox 21"/>
          <p:cNvSpPr txBox="1"/>
          <p:nvPr/>
        </p:nvSpPr>
        <p:spPr>
          <a:xfrm>
            <a:off x="3446797" y="5594247"/>
            <a:ext cx="2346691" cy="369332"/>
          </a:xfrm>
          <a:prstGeom prst="rect">
            <a:avLst/>
          </a:prstGeom>
          <a:noFill/>
        </p:spPr>
        <p:txBody>
          <a:bodyPr wrap="none" rtlCol="0">
            <a:spAutoFit/>
          </a:bodyPr>
          <a:lstStyle/>
          <a:p>
            <a:r>
              <a:rPr lang="en-US" dirty="0"/>
              <a:t>*Not all shown at scale</a:t>
            </a:r>
          </a:p>
        </p:txBody>
      </p:sp>
      <p:pic>
        <p:nvPicPr>
          <p:cNvPr id="24" name="Picture 23"/>
          <p:cNvPicPr>
            <a:picLocks noChangeAspect="1"/>
          </p:cNvPicPr>
          <p:nvPr/>
        </p:nvPicPr>
        <p:blipFill>
          <a:blip r:embed="rId16"/>
          <a:stretch>
            <a:fillRect/>
          </a:stretch>
        </p:blipFill>
        <p:spPr>
          <a:xfrm>
            <a:off x="7054558" y="3392811"/>
            <a:ext cx="721266" cy="423243"/>
          </a:xfrm>
          <a:prstGeom prst="rect">
            <a:avLst/>
          </a:prstGeom>
        </p:spPr>
      </p:pic>
      <p:pic>
        <p:nvPicPr>
          <p:cNvPr id="27" name="Picture 26"/>
          <p:cNvPicPr>
            <a:picLocks noChangeAspect="1"/>
          </p:cNvPicPr>
          <p:nvPr/>
        </p:nvPicPr>
        <p:blipFill>
          <a:blip r:embed="rId17"/>
          <a:stretch>
            <a:fillRect/>
          </a:stretch>
        </p:blipFill>
        <p:spPr>
          <a:xfrm>
            <a:off x="7040728" y="4079692"/>
            <a:ext cx="894705" cy="775906"/>
          </a:xfrm>
          <a:prstGeom prst="rect">
            <a:avLst/>
          </a:prstGeom>
        </p:spPr>
      </p:pic>
      <p:pic>
        <p:nvPicPr>
          <p:cNvPr id="28" name="Picture 27"/>
          <p:cNvPicPr>
            <a:picLocks noChangeAspect="1"/>
          </p:cNvPicPr>
          <p:nvPr/>
        </p:nvPicPr>
        <p:blipFill rotWithShape="1">
          <a:blip r:embed="rId18"/>
          <a:srcRect r="16412"/>
          <a:stretch/>
        </p:blipFill>
        <p:spPr>
          <a:xfrm>
            <a:off x="7936166" y="3490281"/>
            <a:ext cx="1207834" cy="866989"/>
          </a:xfrm>
          <a:prstGeom prst="rect">
            <a:avLst/>
          </a:prstGeom>
        </p:spPr>
      </p:pic>
    </p:spTree>
    <p:extLst>
      <p:ext uri="{BB962C8B-B14F-4D97-AF65-F5344CB8AC3E}">
        <p14:creationId xmlns:p14="http://schemas.microsoft.com/office/powerpoint/2010/main" val="24659197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ChangeArrowheads="1"/>
          </p:cNvSpPr>
          <p:nvPr/>
        </p:nvSpPr>
        <p:spPr bwMode="auto">
          <a:xfrm>
            <a:off x="638738" y="203203"/>
            <a:ext cx="8062913" cy="500063"/>
          </a:xfrm>
          <a:prstGeom prst="rect">
            <a:avLst/>
          </a:prstGeom>
          <a:noFill/>
          <a:ln w="9525">
            <a:noFill/>
            <a:miter lim="800000"/>
            <a:headEnd/>
            <a:tailEnd/>
          </a:ln>
        </p:spPr>
        <p:txBody>
          <a:bodyPr/>
          <a:lstStyle/>
          <a:p>
            <a:pPr algn="ctr" eaLnBrk="0" hangingPunct="0"/>
            <a:r>
              <a:rPr lang="en-US" sz="3600" b="1" dirty="0">
                <a:solidFill>
                  <a:srgbClr val="000000"/>
                </a:solidFill>
                <a:latin typeface="Calibri" pitchFamily="34" charset="0"/>
              </a:rPr>
              <a:t>Generating RNA-Seq:  </a:t>
            </a:r>
            <a:r>
              <a:rPr lang="en-US" sz="3600" b="1" i="1" dirty="0">
                <a:solidFill>
                  <a:srgbClr val="000000"/>
                </a:solidFill>
                <a:latin typeface="Calibri" pitchFamily="34" charset="0"/>
              </a:rPr>
              <a:t>How to Choose?</a:t>
            </a:r>
          </a:p>
          <a:p>
            <a:pPr eaLnBrk="0" hangingPunct="0"/>
            <a:endParaRPr lang="en-US" sz="3600" b="1" dirty="0">
              <a:solidFill>
                <a:srgbClr val="FFFFFF"/>
              </a:solidFill>
              <a:latin typeface="Calibri" pitchFamily="34" charset="0"/>
            </a:endParaRPr>
          </a:p>
        </p:txBody>
      </p:sp>
      <p:grpSp>
        <p:nvGrpSpPr>
          <p:cNvPr id="2" name="Group 26"/>
          <p:cNvGrpSpPr/>
          <p:nvPr/>
        </p:nvGrpSpPr>
        <p:grpSpPr>
          <a:xfrm>
            <a:off x="7040728" y="7400617"/>
            <a:ext cx="1727199" cy="1986332"/>
            <a:chOff x="425321" y="2746056"/>
            <a:chExt cx="1727199" cy="1986332"/>
          </a:xfrm>
        </p:grpSpPr>
        <p:pic>
          <p:nvPicPr>
            <p:cNvPr id="2050" name="Picture 2" descr="http://www.biotechniques.com/multimedia/archive/00083/seq2000_83626a.JPG"/>
            <p:cNvPicPr>
              <a:picLocks noChangeAspect="1" noChangeArrowheads="1"/>
            </p:cNvPicPr>
            <p:nvPr/>
          </p:nvPicPr>
          <p:blipFill>
            <a:blip r:embed="rId3"/>
            <a:srcRect/>
            <a:stretch>
              <a:fillRect/>
            </a:stretch>
          </p:blipFill>
          <p:spPr bwMode="auto">
            <a:xfrm>
              <a:off x="425321" y="2746056"/>
              <a:ext cx="1727199" cy="1600200"/>
            </a:xfrm>
            <a:prstGeom prst="rect">
              <a:avLst/>
            </a:prstGeom>
            <a:noFill/>
          </p:spPr>
        </p:pic>
        <p:sp>
          <p:nvSpPr>
            <p:cNvPr id="16" name="TextBox 15"/>
            <p:cNvSpPr txBox="1"/>
            <p:nvPr/>
          </p:nvSpPr>
          <p:spPr>
            <a:xfrm>
              <a:off x="799784" y="4270723"/>
              <a:ext cx="1225015" cy="461665"/>
            </a:xfrm>
            <a:prstGeom prst="rect">
              <a:avLst/>
            </a:prstGeom>
            <a:noFill/>
          </p:spPr>
          <p:txBody>
            <a:bodyPr wrap="none" rtlCol="0">
              <a:spAutoFit/>
            </a:bodyPr>
            <a:lstStyle/>
            <a:p>
              <a:r>
                <a:rPr lang="en-US" b="1" dirty="0">
                  <a:solidFill>
                    <a:srgbClr val="000000"/>
                  </a:solidFill>
                  <a:latin typeface="Calibri" pitchFamily="34" charset="0"/>
                </a:rPr>
                <a:t>Illumina</a:t>
              </a:r>
            </a:p>
          </p:txBody>
        </p:sp>
      </p:grpSp>
      <p:grpSp>
        <p:nvGrpSpPr>
          <p:cNvPr id="3" name="Group 27"/>
          <p:cNvGrpSpPr/>
          <p:nvPr/>
        </p:nvGrpSpPr>
        <p:grpSpPr>
          <a:xfrm>
            <a:off x="9481005" y="7541736"/>
            <a:ext cx="1878495" cy="1986332"/>
            <a:chOff x="2733731" y="2746056"/>
            <a:chExt cx="1878495" cy="1986332"/>
          </a:xfrm>
        </p:grpSpPr>
        <p:pic>
          <p:nvPicPr>
            <p:cNvPr id="2052" name="Picture 4" descr="http://t1.gstatic.com/images?q=tbn:ANd9GcSRZA4_Rkij4QtZV16O0dsJLJhWmb7OmtGpbR-90wLfmSYIJAD4"/>
            <p:cNvPicPr>
              <a:picLocks noChangeAspect="1" noChangeArrowheads="1"/>
            </p:cNvPicPr>
            <p:nvPr/>
          </p:nvPicPr>
          <p:blipFill>
            <a:blip r:embed="rId4"/>
            <a:srcRect/>
            <a:stretch>
              <a:fillRect/>
            </a:stretch>
          </p:blipFill>
          <p:spPr bwMode="auto">
            <a:xfrm>
              <a:off x="2733731" y="2746056"/>
              <a:ext cx="1878495" cy="1600200"/>
            </a:xfrm>
            <a:prstGeom prst="rect">
              <a:avLst/>
            </a:prstGeom>
            <a:noFill/>
          </p:spPr>
        </p:pic>
        <p:sp>
          <p:nvSpPr>
            <p:cNvPr id="17" name="TextBox 16"/>
            <p:cNvSpPr txBox="1"/>
            <p:nvPr/>
          </p:nvSpPr>
          <p:spPr>
            <a:xfrm>
              <a:off x="3481586" y="4270723"/>
              <a:ext cx="651140" cy="461665"/>
            </a:xfrm>
            <a:prstGeom prst="rect">
              <a:avLst/>
            </a:prstGeom>
            <a:noFill/>
          </p:spPr>
          <p:txBody>
            <a:bodyPr wrap="none" rtlCol="0">
              <a:spAutoFit/>
            </a:bodyPr>
            <a:lstStyle/>
            <a:p>
              <a:r>
                <a:rPr lang="en-US" b="1" dirty="0">
                  <a:solidFill>
                    <a:srgbClr val="000000"/>
                  </a:solidFill>
                  <a:latin typeface="Calibri" pitchFamily="34" charset="0"/>
                </a:rPr>
                <a:t>454</a:t>
              </a:r>
            </a:p>
          </p:txBody>
        </p:sp>
      </p:grpSp>
      <p:grpSp>
        <p:nvGrpSpPr>
          <p:cNvPr id="4" name="Group 28"/>
          <p:cNvGrpSpPr/>
          <p:nvPr/>
        </p:nvGrpSpPr>
        <p:grpSpPr>
          <a:xfrm>
            <a:off x="12020904" y="7541736"/>
            <a:ext cx="1593088" cy="1986332"/>
            <a:chOff x="5215051" y="2746056"/>
            <a:chExt cx="1593088" cy="1986332"/>
          </a:xfrm>
        </p:grpSpPr>
        <p:pic>
          <p:nvPicPr>
            <p:cNvPr id="2054" name="Picture 6" descr="http://t1.gstatic.com/images?q=tbn:ANd9GcSCMiRkVHLGMJONmq4o48hlfvp3tLceBnVWqZGvoP0RRMDlWtruZA"/>
            <p:cNvPicPr>
              <a:picLocks noChangeAspect="1" noChangeArrowheads="1"/>
            </p:cNvPicPr>
            <p:nvPr/>
          </p:nvPicPr>
          <p:blipFill>
            <a:blip r:embed="rId5"/>
            <a:srcRect/>
            <a:stretch>
              <a:fillRect/>
            </a:stretch>
          </p:blipFill>
          <p:spPr bwMode="auto">
            <a:xfrm>
              <a:off x="5215051" y="2746056"/>
              <a:ext cx="1593088" cy="1600200"/>
            </a:xfrm>
            <a:prstGeom prst="rect">
              <a:avLst/>
            </a:prstGeom>
            <a:noFill/>
          </p:spPr>
        </p:pic>
        <p:sp>
          <p:nvSpPr>
            <p:cNvPr id="18" name="TextBox 17"/>
            <p:cNvSpPr txBox="1"/>
            <p:nvPr/>
          </p:nvSpPr>
          <p:spPr>
            <a:xfrm>
              <a:off x="5656349" y="4270723"/>
              <a:ext cx="938077" cy="461665"/>
            </a:xfrm>
            <a:prstGeom prst="rect">
              <a:avLst/>
            </a:prstGeom>
            <a:noFill/>
          </p:spPr>
          <p:txBody>
            <a:bodyPr wrap="none" rtlCol="0">
              <a:spAutoFit/>
            </a:bodyPr>
            <a:lstStyle/>
            <a:p>
              <a:r>
                <a:rPr lang="en-US" b="1" dirty="0">
                  <a:solidFill>
                    <a:srgbClr val="000000"/>
                  </a:solidFill>
                  <a:latin typeface="Calibri" pitchFamily="34" charset="0"/>
                </a:rPr>
                <a:t>SOLiD</a:t>
              </a:r>
            </a:p>
          </p:txBody>
        </p:sp>
      </p:grpSp>
      <p:grpSp>
        <p:nvGrpSpPr>
          <p:cNvPr id="5" name="Group 29"/>
          <p:cNvGrpSpPr/>
          <p:nvPr/>
        </p:nvGrpSpPr>
        <p:grpSpPr>
          <a:xfrm>
            <a:off x="14275397" y="7541736"/>
            <a:ext cx="1245575" cy="1986332"/>
            <a:chOff x="7370191" y="2746056"/>
            <a:chExt cx="1245575" cy="1986332"/>
          </a:xfrm>
        </p:grpSpPr>
        <p:pic>
          <p:nvPicPr>
            <p:cNvPr id="2070" name="Picture 22" descr="https://www.technologyreview.com/files/13910/0108-Helios_x600.jpg"/>
            <p:cNvPicPr>
              <a:picLocks noChangeAspect="1" noChangeArrowheads="1"/>
            </p:cNvPicPr>
            <p:nvPr/>
          </p:nvPicPr>
          <p:blipFill>
            <a:blip r:embed="rId6"/>
            <a:srcRect/>
            <a:stretch>
              <a:fillRect/>
            </a:stretch>
          </p:blipFill>
          <p:spPr bwMode="auto">
            <a:xfrm>
              <a:off x="7370191" y="2746056"/>
              <a:ext cx="1217160" cy="1600200"/>
            </a:xfrm>
            <a:prstGeom prst="rect">
              <a:avLst/>
            </a:prstGeom>
            <a:noFill/>
          </p:spPr>
        </p:pic>
        <p:sp>
          <p:nvSpPr>
            <p:cNvPr id="19" name="TextBox 18"/>
            <p:cNvSpPr txBox="1"/>
            <p:nvPr/>
          </p:nvSpPr>
          <p:spPr>
            <a:xfrm>
              <a:off x="7515657" y="4270723"/>
              <a:ext cx="1100109" cy="461665"/>
            </a:xfrm>
            <a:prstGeom prst="rect">
              <a:avLst/>
            </a:prstGeom>
            <a:noFill/>
          </p:spPr>
          <p:txBody>
            <a:bodyPr wrap="none" rtlCol="0">
              <a:spAutoFit/>
            </a:bodyPr>
            <a:lstStyle/>
            <a:p>
              <a:r>
                <a:rPr lang="en-US" b="1" dirty="0">
                  <a:solidFill>
                    <a:srgbClr val="000000"/>
                  </a:solidFill>
                  <a:latin typeface="Calibri" pitchFamily="34" charset="0"/>
                </a:rPr>
                <a:t>Helicos</a:t>
              </a:r>
            </a:p>
          </p:txBody>
        </p:sp>
      </p:grpSp>
      <p:grpSp>
        <p:nvGrpSpPr>
          <p:cNvPr id="9" name="Group 8"/>
          <p:cNvGrpSpPr/>
          <p:nvPr/>
        </p:nvGrpSpPr>
        <p:grpSpPr>
          <a:xfrm>
            <a:off x="9843328" y="9558179"/>
            <a:ext cx="2559099" cy="1960614"/>
            <a:chOff x="3409973" y="4762499"/>
            <a:chExt cx="2559099" cy="1960614"/>
          </a:xfrm>
        </p:grpSpPr>
        <p:pic>
          <p:nvPicPr>
            <p:cNvPr id="136196" name="Picture 4" descr="http://www.nature.com/nature/journal/v468/n7325/images/468854a-i1.0.jpg"/>
            <p:cNvPicPr>
              <a:picLocks noChangeAspect="1" noChangeArrowheads="1"/>
            </p:cNvPicPr>
            <p:nvPr/>
          </p:nvPicPr>
          <p:blipFill>
            <a:blip r:embed="rId7"/>
            <a:srcRect/>
            <a:stretch>
              <a:fillRect/>
            </a:stretch>
          </p:blipFill>
          <p:spPr bwMode="auto">
            <a:xfrm>
              <a:off x="3589729" y="4762499"/>
              <a:ext cx="2199587" cy="1600200"/>
            </a:xfrm>
            <a:prstGeom prst="rect">
              <a:avLst/>
            </a:prstGeom>
            <a:noFill/>
          </p:spPr>
        </p:pic>
        <p:sp>
          <p:nvSpPr>
            <p:cNvPr id="25" name="TextBox 24"/>
            <p:cNvSpPr txBox="1"/>
            <p:nvPr/>
          </p:nvSpPr>
          <p:spPr>
            <a:xfrm>
              <a:off x="3409973" y="6261448"/>
              <a:ext cx="2559099" cy="461665"/>
            </a:xfrm>
            <a:prstGeom prst="rect">
              <a:avLst/>
            </a:prstGeom>
            <a:noFill/>
          </p:spPr>
          <p:txBody>
            <a:bodyPr wrap="none" rtlCol="0">
              <a:spAutoFit/>
            </a:bodyPr>
            <a:lstStyle/>
            <a:p>
              <a:pPr algn="ctr"/>
              <a:r>
                <a:rPr lang="en-US" b="1" dirty="0">
                  <a:solidFill>
                    <a:srgbClr val="000000"/>
                  </a:solidFill>
                  <a:latin typeface="Calibri" pitchFamily="34" charset="0"/>
                </a:rPr>
                <a:t>Pacific Biosciences</a:t>
              </a:r>
            </a:p>
          </p:txBody>
        </p:sp>
      </p:grpSp>
      <p:grpSp>
        <p:nvGrpSpPr>
          <p:cNvPr id="10" name="Group 9"/>
          <p:cNvGrpSpPr/>
          <p:nvPr/>
        </p:nvGrpSpPr>
        <p:grpSpPr>
          <a:xfrm>
            <a:off x="7092402" y="9558179"/>
            <a:ext cx="2036617" cy="1960614"/>
            <a:chOff x="301496" y="4762499"/>
            <a:chExt cx="2036617" cy="1960614"/>
          </a:xfrm>
        </p:grpSpPr>
        <p:pic>
          <p:nvPicPr>
            <p:cNvPr id="136194" name="Picture 2" descr="ion-torrent-sequencer"/>
            <p:cNvPicPr>
              <a:picLocks noChangeAspect="1" noChangeArrowheads="1"/>
            </p:cNvPicPr>
            <p:nvPr/>
          </p:nvPicPr>
          <p:blipFill>
            <a:blip r:embed="rId8"/>
            <a:srcRect/>
            <a:stretch>
              <a:fillRect/>
            </a:stretch>
          </p:blipFill>
          <p:spPr bwMode="auto">
            <a:xfrm>
              <a:off x="301496" y="4762499"/>
              <a:ext cx="2036617" cy="1600200"/>
            </a:xfrm>
            <a:prstGeom prst="rect">
              <a:avLst/>
            </a:prstGeom>
            <a:noFill/>
          </p:spPr>
        </p:pic>
        <p:sp>
          <p:nvSpPr>
            <p:cNvPr id="26" name="TextBox 25"/>
            <p:cNvSpPr txBox="1"/>
            <p:nvPr/>
          </p:nvSpPr>
          <p:spPr>
            <a:xfrm>
              <a:off x="521797" y="6261448"/>
              <a:ext cx="1596014" cy="461665"/>
            </a:xfrm>
            <a:prstGeom prst="rect">
              <a:avLst/>
            </a:prstGeom>
            <a:noFill/>
          </p:spPr>
          <p:txBody>
            <a:bodyPr wrap="none" rtlCol="0">
              <a:spAutoFit/>
            </a:bodyPr>
            <a:lstStyle/>
            <a:p>
              <a:pPr algn="ctr"/>
              <a:r>
                <a:rPr lang="en-US" b="1" dirty="0">
                  <a:solidFill>
                    <a:srgbClr val="000000"/>
                  </a:solidFill>
                  <a:latin typeface="Calibri" pitchFamily="34" charset="0"/>
                </a:rPr>
                <a:t>Ion Torrent</a:t>
              </a:r>
            </a:p>
          </p:txBody>
        </p:sp>
      </p:grpSp>
      <p:grpSp>
        <p:nvGrpSpPr>
          <p:cNvPr id="11" name="Group 10"/>
          <p:cNvGrpSpPr/>
          <p:nvPr/>
        </p:nvGrpSpPr>
        <p:grpSpPr>
          <a:xfrm>
            <a:off x="13116736" y="9558179"/>
            <a:ext cx="2657475" cy="1960614"/>
            <a:chOff x="6973530" y="4762499"/>
            <a:chExt cx="2657475" cy="1960614"/>
          </a:xfrm>
        </p:grpSpPr>
        <p:pic>
          <p:nvPicPr>
            <p:cNvPr id="1026" name="Picture 2"/>
            <p:cNvPicPr>
              <a:picLocks noChangeAspect="1" noChangeArrowheads="1"/>
            </p:cNvPicPr>
            <p:nvPr/>
          </p:nvPicPr>
          <p:blipFill rotWithShape="1">
            <a:blip r:embed="rId9">
              <a:extLst>
                <a:ext uri="{28A0092B-C50C-407E-A947-70E740481C1C}">
                  <a14:useLocalDpi xmlns:a14="http://schemas.microsoft.com/office/drawing/2010/main" val="0"/>
                </a:ext>
              </a:extLst>
            </a:blip>
            <a:srcRect r="18839" b="26801"/>
            <a:stretch/>
          </p:blipFill>
          <p:spPr bwMode="auto">
            <a:xfrm>
              <a:off x="6973530" y="4762499"/>
              <a:ext cx="2657475" cy="160020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23" name="TextBox 22"/>
            <p:cNvSpPr txBox="1"/>
            <p:nvPr/>
          </p:nvSpPr>
          <p:spPr>
            <a:xfrm>
              <a:off x="7099662" y="6261448"/>
              <a:ext cx="2405210" cy="461665"/>
            </a:xfrm>
            <a:prstGeom prst="rect">
              <a:avLst/>
            </a:prstGeom>
            <a:noFill/>
          </p:spPr>
          <p:txBody>
            <a:bodyPr wrap="none" rtlCol="0">
              <a:spAutoFit/>
            </a:bodyPr>
            <a:lstStyle/>
            <a:p>
              <a:pPr algn="ctr"/>
              <a:r>
                <a:rPr lang="en-US" b="1" dirty="0">
                  <a:solidFill>
                    <a:srgbClr val="000000"/>
                  </a:solidFill>
                  <a:latin typeface="Calibri" pitchFamily="34" charset="0"/>
                </a:rPr>
                <a:t>Oxford Nanopore</a:t>
              </a:r>
            </a:p>
          </p:txBody>
        </p:sp>
      </p:grpSp>
      <p:sp>
        <p:nvSpPr>
          <p:cNvPr id="6" name="TextBox 5"/>
          <p:cNvSpPr txBox="1"/>
          <p:nvPr/>
        </p:nvSpPr>
        <p:spPr>
          <a:xfrm>
            <a:off x="6790906" y="11590945"/>
            <a:ext cx="4055918" cy="338554"/>
          </a:xfrm>
          <a:prstGeom prst="rect">
            <a:avLst/>
          </a:prstGeom>
          <a:noFill/>
        </p:spPr>
        <p:txBody>
          <a:bodyPr wrap="none" rtlCol="0">
            <a:spAutoFit/>
          </a:bodyPr>
          <a:lstStyle/>
          <a:p>
            <a:r>
              <a:rPr lang="en-US" sz="1600" dirty="0"/>
              <a:t>Slide courtesy of Joshua Levin, Broad Institute.</a:t>
            </a:r>
          </a:p>
        </p:txBody>
      </p:sp>
      <p:pic>
        <p:nvPicPr>
          <p:cNvPr id="8" name="Picture 7" descr="seqPricing.jp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0" y="1208493"/>
            <a:ext cx="9144000" cy="1830586"/>
          </a:xfrm>
          <a:prstGeom prst="rect">
            <a:avLst/>
          </a:prstGeom>
        </p:spPr>
      </p:pic>
      <p:pic>
        <p:nvPicPr>
          <p:cNvPr id="12" name="Picture 11"/>
          <p:cNvPicPr>
            <a:picLocks noChangeAspect="1"/>
          </p:cNvPicPr>
          <p:nvPr/>
        </p:nvPicPr>
        <p:blipFill>
          <a:blip r:embed="rId11"/>
          <a:stretch>
            <a:fillRect/>
          </a:stretch>
        </p:blipFill>
        <p:spPr>
          <a:xfrm>
            <a:off x="232393" y="4149381"/>
            <a:ext cx="812689" cy="812689"/>
          </a:xfrm>
          <a:prstGeom prst="rect">
            <a:avLst/>
          </a:prstGeom>
        </p:spPr>
      </p:pic>
      <p:pic>
        <p:nvPicPr>
          <p:cNvPr id="13" name="Picture 12"/>
          <p:cNvPicPr>
            <a:picLocks noChangeAspect="1"/>
          </p:cNvPicPr>
          <p:nvPr/>
        </p:nvPicPr>
        <p:blipFill>
          <a:blip r:embed="rId12"/>
          <a:stretch>
            <a:fillRect/>
          </a:stretch>
        </p:blipFill>
        <p:spPr>
          <a:xfrm>
            <a:off x="960416" y="3490281"/>
            <a:ext cx="3217333" cy="1528233"/>
          </a:xfrm>
          <a:prstGeom prst="rect">
            <a:avLst/>
          </a:prstGeom>
        </p:spPr>
      </p:pic>
      <p:pic>
        <p:nvPicPr>
          <p:cNvPr id="15" name="Picture 14"/>
          <p:cNvPicPr>
            <a:picLocks noChangeAspect="1"/>
          </p:cNvPicPr>
          <p:nvPr/>
        </p:nvPicPr>
        <p:blipFill rotWithShape="1">
          <a:blip r:embed="rId13"/>
          <a:srcRect b="38768"/>
          <a:stretch/>
        </p:blipFill>
        <p:spPr>
          <a:xfrm>
            <a:off x="4177749" y="4149380"/>
            <a:ext cx="1781514" cy="765221"/>
          </a:xfrm>
          <a:prstGeom prst="rect">
            <a:avLst/>
          </a:prstGeom>
        </p:spPr>
      </p:pic>
      <p:pic>
        <p:nvPicPr>
          <p:cNvPr id="20" name="Picture 19"/>
          <p:cNvPicPr>
            <a:picLocks noChangeAspect="1"/>
          </p:cNvPicPr>
          <p:nvPr/>
        </p:nvPicPr>
        <p:blipFill>
          <a:blip r:embed="rId14"/>
          <a:stretch>
            <a:fillRect/>
          </a:stretch>
        </p:blipFill>
        <p:spPr>
          <a:xfrm>
            <a:off x="5677548" y="3152393"/>
            <a:ext cx="1260433" cy="920164"/>
          </a:xfrm>
          <a:prstGeom prst="rect">
            <a:avLst/>
          </a:prstGeom>
        </p:spPr>
      </p:pic>
      <p:pic>
        <p:nvPicPr>
          <p:cNvPr id="21" name="Picture 20"/>
          <p:cNvPicPr>
            <a:picLocks noChangeAspect="1"/>
          </p:cNvPicPr>
          <p:nvPr/>
        </p:nvPicPr>
        <p:blipFill rotWithShape="1">
          <a:blip r:embed="rId15"/>
          <a:srcRect l="24884"/>
          <a:stretch/>
        </p:blipFill>
        <p:spPr>
          <a:xfrm>
            <a:off x="6080295" y="4059340"/>
            <a:ext cx="857686" cy="855261"/>
          </a:xfrm>
          <a:prstGeom prst="rect">
            <a:avLst/>
          </a:prstGeom>
        </p:spPr>
      </p:pic>
      <p:sp>
        <p:nvSpPr>
          <p:cNvPr id="22" name="TextBox 21"/>
          <p:cNvSpPr txBox="1"/>
          <p:nvPr/>
        </p:nvSpPr>
        <p:spPr>
          <a:xfrm>
            <a:off x="3446797" y="5594247"/>
            <a:ext cx="2346691" cy="369332"/>
          </a:xfrm>
          <a:prstGeom prst="rect">
            <a:avLst/>
          </a:prstGeom>
          <a:noFill/>
        </p:spPr>
        <p:txBody>
          <a:bodyPr wrap="none" rtlCol="0">
            <a:spAutoFit/>
          </a:bodyPr>
          <a:lstStyle/>
          <a:p>
            <a:r>
              <a:rPr lang="en-US" dirty="0"/>
              <a:t>*Not all shown at scale</a:t>
            </a:r>
          </a:p>
        </p:txBody>
      </p:sp>
      <p:pic>
        <p:nvPicPr>
          <p:cNvPr id="24" name="Picture 23"/>
          <p:cNvPicPr>
            <a:picLocks noChangeAspect="1"/>
          </p:cNvPicPr>
          <p:nvPr/>
        </p:nvPicPr>
        <p:blipFill>
          <a:blip r:embed="rId16"/>
          <a:stretch>
            <a:fillRect/>
          </a:stretch>
        </p:blipFill>
        <p:spPr>
          <a:xfrm>
            <a:off x="7054558" y="3392811"/>
            <a:ext cx="721266" cy="423243"/>
          </a:xfrm>
          <a:prstGeom prst="rect">
            <a:avLst/>
          </a:prstGeom>
        </p:spPr>
      </p:pic>
      <p:pic>
        <p:nvPicPr>
          <p:cNvPr id="27" name="Picture 26"/>
          <p:cNvPicPr>
            <a:picLocks noChangeAspect="1"/>
          </p:cNvPicPr>
          <p:nvPr/>
        </p:nvPicPr>
        <p:blipFill>
          <a:blip r:embed="rId17"/>
          <a:stretch>
            <a:fillRect/>
          </a:stretch>
        </p:blipFill>
        <p:spPr>
          <a:xfrm>
            <a:off x="7040728" y="4079692"/>
            <a:ext cx="894705" cy="775906"/>
          </a:xfrm>
          <a:prstGeom prst="rect">
            <a:avLst/>
          </a:prstGeom>
        </p:spPr>
      </p:pic>
      <p:pic>
        <p:nvPicPr>
          <p:cNvPr id="28" name="Picture 27"/>
          <p:cNvPicPr>
            <a:picLocks noChangeAspect="1"/>
          </p:cNvPicPr>
          <p:nvPr/>
        </p:nvPicPr>
        <p:blipFill rotWithShape="1">
          <a:blip r:embed="rId18"/>
          <a:srcRect r="16412"/>
          <a:stretch/>
        </p:blipFill>
        <p:spPr>
          <a:xfrm>
            <a:off x="7936166" y="3490281"/>
            <a:ext cx="1207834" cy="866989"/>
          </a:xfrm>
          <a:prstGeom prst="rect">
            <a:avLst/>
          </a:prstGeom>
        </p:spPr>
      </p:pic>
      <p:pic>
        <p:nvPicPr>
          <p:cNvPr id="35" name="Picture 34" descr="harris2.jpg"/>
          <p:cNvPicPr>
            <a:picLocks noChangeAspect="1"/>
          </p:cNvPicPr>
          <p:nvPr/>
        </p:nvPicPr>
        <p:blipFill>
          <a:blip r:embed="rId19"/>
          <a:stretch>
            <a:fillRect/>
          </a:stretch>
        </p:blipFill>
        <p:spPr>
          <a:xfrm>
            <a:off x="2406528" y="916639"/>
            <a:ext cx="4425634" cy="5747582"/>
          </a:xfrm>
          <a:prstGeom prst="rect">
            <a:avLst/>
          </a:prstGeom>
        </p:spPr>
      </p:pic>
      <p:sp>
        <p:nvSpPr>
          <p:cNvPr id="7" name="TextBox 6"/>
          <p:cNvSpPr txBox="1"/>
          <p:nvPr/>
        </p:nvSpPr>
        <p:spPr>
          <a:xfrm>
            <a:off x="6874295" y="6509656"/>
            <a:ext cx="2264468" cy="261610"/>
          </a:xfrm>
          <a:prstGeom prst="rect">
            <a:avLst/>
          </a:prstGeom>
          <a:noFill/>
        </p:spPr>
        <p:txBody>
          <a:bodyPr wrap="none" rtlCol="0">
            <a:spAutoFit/>
          </a:bodyPr>
          <a:lstStyle/>
          <a:p>
            <a:r>
              <a:rPr lang="en-US" sz="1100" dirty="0"/>
              <a:t>Thx Joshua Levin, for the cartoon. </a:t>
            </a:r>
            <a:r>
              <a:rPr lang="en-US" sz="1100" dirty="0">
                <a:sym typeface="Wingdings"/>
              </a:rPr>
              <a:t></a:t>
            </a:r>
            <a:endParaRPr lang="en-US" sz="1100" dirty="0"/>
          </a:p>
        </p:txBody>
      </p:sp>
    </p:spTree>
    <p:extLst>
      <p:ext uri="{BB962C8B-B14F-4D97-AF65-F5344CB8AC3E}">
        <p14:creationId xmlns:p14="http://schemas.microsoft.com/office/powerpoint/2010/main" val="23550491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30597"/>
            <a:ext cx="8229600" cy="1143000"/>
          </a:xfrm>
        </p:spPr>
        <p:txBody>
          <a:bodyPr>
            <a:noAutofit/>
          </a:bodyPr>
          <a:lstStyle/>
          <a:p>
            <a:r>
              <a:rPr lang="en-US" sz="3200" dirty="0"/>
              <a:t>RNA-</a:t>
            </a:r>
            <a:r>
              <a:rPr lang="en-US" sz="3200" dirty="0" err="1"/>
              <a:t>Seq</a:t>
            </a:r>
            <a:r>
              <a:rPr lang="en-US" sz="3200" dirty="0"/>
              <a:t> Challenge: Transcript Reconstruction</a:t>
            </a:r>
          </a:p>
        </p:txBody>
      </p:sp>
      <p:pic>
        <p:nvPicPr>
          <p:cNvPr id="4" name="Picture 3"/>
          <p:cNvPicPr>
            <a:picLocks noChangeAspect="1"/>
          </p:cNvPicPr>
          <p:nvPr/>
        </p:nvPicPr>
        <p:blipFill>
          <a:blip r:embed="rId3"/>
          <a:stretch>
            <a:fillRect/>
          </a:stretch>
        </p:blipFill>
        <p:spPr>
          <a:xfrm>
            <a:off x="751495" y="940837"/>
            <a:ext cx="7662197" cy="5108131"/>
          </a:xfrm>
          <a:prstGeom prst="rect">
            <a:avLst/>
          </a:prstGeom>
        </p:spPr>
      </p:pic>
      <p:sp>
        <p:nvSpPr>
          <p:cNvPr id="5" name="TextBox 4"/>
          <p:cNvSpPr txBox="1"/>
          <p:nvPr/>
        </p:nvSpPr>
        <p:spPr>
          <a:xfrm>
            <a:off x="-31071" y="6562728"/>
            <a:ext cx="6524818" cy="276999"/>
          </a:xfrm>
          <a:prstGeom prst="rect">
            <a:avLst/>
          </a:prstGeom>
          <a:noFill/>
        </p:spPr>
        <p:txBody>
          <a:bodyPr wrap="none" rtlCol="0">
            <a:spAutoFit/>
          </a:bodyPr>
          <a:lstStyle/>
          <a:p>
            <a:r>
              <a:rPr lang="en-US" sz="1200" dirty="0"/>
              <a:t>Adapted from: http://www2.fml.tuebingen.mpg.de/</a:t>
            </a:r>
            <a:r>
              <a:rPr lang="en-US" sz="1200" dirty="0" err="1"/>
              <a:t>raetsch</a:t>
            </a:r>
            <a:r>
              <a:rPr lang="en-US" sz="1200" dirty="0"/>
              <a:t>/members/research/</a:t>
            </a:r>
            <a:r>
              <a:rPr lang="en-US" sz="1200" dirty="0" err="1"/>
              <a:t>transcriptomics.html</a:t>
            </a:r>
            <a:endParaRPr lang="en-US" sz="1200" dirty="0"/>
          </a:p>
        </p:txBody>
      </p:sp>
      <p:grpSp>
        <p:nvGrpSpPr>
          <p:cNvPr id="11" name="Group 10"/>
          <p:cNvGrpSpPr/>
          <p:nvPr/>
        </p:nvGrpSpPr>
        <p:grpSpPr>
          <a:xfrm>
            <a:off x="321444" y="3121487"/>
            <a:ext cx="2201406" cy="2994910"/>
            <a:chOff x="321444" y="3121487"/>
            <a:chExt cx="2201406" cy="2994910"/>
          </a:xfrm>
        </p:grpSpPr>
        <p:grpSp>
          <p:nvGrpSpPr>
            <p:cNvPr id="9" name="Group 8"/>
            <p:cNvGrpSpPr/>
            <p:nvPr/>
          </p:nvGrpSpPr>
          <p:grpSpPr>
            <a:xfrm>
              <a:off x="786146" y="3121487"/>
              <a:ext cx="1451349" cy="2328419"/>
              <a:chOff x="846620" y="3124718"/>
              <a:chExt cx="1451349" cy="2328419"/>
            </a:xfrm>
          </p:grpSpPr>
          <p:cxnSp>
            <p:nvCxnSpPr>
              <p:cNvPr id="6" name="Straight Arrow Connector 5"/>
              <p:cNvCxnSpPr/>
              <p:nvPr/>
            </p:nvCxnSpPr>
            <p:spPr>
              <a:xfrm flipV="1">
                <a:off x="846620" y="3124718"/>
                <a:ext cx="20158" cy="2328419"/>
              </a:xfrm>
              <a:prstGeom prst="straightConnector1">
                <a:avLst/>
              </a:prstGeom>
              <a:ln w="57150" cmpd="sng">
                <a:solidFill>
                  <a:srgbClr val="660066"/>
                </a:solidFill>
                <a:tailEnd type="arrow"/>
              </a:ln>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846620" y="5453137"/>
                <a:ext cx="1451349" cy="0"/>
              </a:xfrm>
              <a:prstGeom prst="line">
                <a:avLst/>
              </a:prstGeom>
              <a:ln w="57150" cmpd="sng">
                <a:solidFill>
                  <a:srgbClr val="660066"/>
                </a:solidFill>
              </a:ln>
            </p:spPr>
            <p:style>
              <a:lnRef idx="2">
                <a:schemeClr val="accent1"/>
              </a:lnRef>
              <a:fillRef idx="0">
                <a:schemeClr val="accent1"/>
              </a:fillRef>
              <a:effectRef idx="1">
                <a:schemeClr val="accent1"/>
              </a:effectRef>
              <a:fontRef idx="minor">
                <a:schemeClr val="tx1"/>
              </a:fontRef>
            </p:style>
          </p:cxnSp>
        </p:grpSp>
        <p:sp>
          <p:nvSpPr>
            <p:cNvPr id="10" name="TextBox 9"/>
            <p:cNvSpPr txBox="1"/>
            <p:nvPr/>
          </p:nvSpPr>
          <p:spPr>
            <a:xfrm>
              <a:off x="321444" y="5470066"/>
              <a:ext cx="2201406" cy="646331"/>
            </a:xfrm>
            <a:prstGeom prst="rect">
              <a:avLst/>
            </a:prstGeom>
            <a:noFill/>
          </p:spPr>
          <p:txBody>
            <a:bodyPr wrap="none" rtlCol="0">
              <a:spAutoFit/>
            </a:bodyPr>
            <a:lstStyle/>
            <a:p>
              <a:r>
                <a:rPr lang="en-US" dirty="0">
                  <a:ln>
                    <a:solidFill>
                      <a:srgbClr val="660066"/>
                    </a:solidFill>
                  </a:ln>
                </a:rPr>
                <a:t>Reconstruct original </a:t>
              </a:r>
              <a:br>
                <a:rPr lang="en-US" dirty="0">
                  <a:ln>
                    <a:solidFill>
                      <a:srgbClr val="660066"/>
                    </a:solidFill>
                  </a:ln>
                </a:rPr>
              </a:br>
              <a:r>
                <a:rPr lang="en-US" dirty="0">
                  <a:ln>
                    <a:solidFill>
                      <a:srgbClr val="660066"/>
                    </a:solidFill>
                  </a:ln>
                </a:rPr>
                <a:t>full-length transcripts</a:t>
              </a:r>
            </a:p>
          </p:txBody>
        </p:sp>
      </p:grpSp>
      <p:pic>
        <p:nvPicPr>
          <p:cNvPr id="12" name="Picture 11"/>
          <p:cNvPicPr>
            <a:picLocks noChangeAspect="1"/>
          </p:cNvPicPr>
          <p:nvPr/>
        </p:nvPicPr>
        <p:blipFill>
          <a:blip r:embed="rId4"/>
          <a:stretch>
            <a:fillRect/>
          </a:stretch>
        </p:blipFill>
        <p:spPr>
          <a:xfrm>
            <a:off x="6493747" y="2382580"/>
            <a:ext cx="2315090" cy="1625670"/>
          </a:xfrm>
          <a:prstGeom prst="rect">
            <a:avLst/>
          </a:prstGeom>
        </p:spPr>
      </p:pic>
      <p:sp>
        <p:nvSpPr>
          <p:cNvPr id="13" name="TextBox 12"/>
          <p:cNvSpPr txBox="1"/>
          <p:nvPr/>
        </p:nvSpPr>
        <p:spPr>
          <a:xfrm>
            <a:off x="2143125" y="2286000"/>
            <a:ext cx="1437801" cy="369332"/>
          </a:xfrm>
          <a:prstGeom prst="rect">
            <a:avLst/>
          </a:prstGeom>
          <a:noFill/>
        </p:spPr>
        <p:txBody>
          <a:bodyPr wrap="none" rtlCol="0">
            <a:spAutoFit/>
          </a:bodyPr>
          <a:lstStyle/>
          <a:p>
            <a:r>
              <a:rPr lang="en-US" b="1" i="1" dirty="0">
                <a:solidFill>
                  <a:srgbClr val="660066"/>
                </a:solidFill>
              </a:rPr>
              <a:t>(Avg. ~ 2 kb)</a:t>
            </a:r>
          </a:p>
        </p:txBody>
      </p:sp>
      <p:sp>
        <p:nvSpPr>
          <p:cNvPr id="14" name="TextBox 13"/>
          <p:cNvSpPr txBox="1"/>
          <p:nvPr/>
        </p:nvSpPr>
        <p:spPr>
          <a:xfrm>
            <a:off x="3534876" y="3676650"/>
            <a:ext cx="1560994" cy="369332"/>
          </a:xfrm>
          <a:prstGeom prst="rect">
            <a:avLst/>
          </a:prstGeom>
          <a:noFill/>
        </p:spPr>
        <p:txBody>
          <a:bodyPr wrap="none" rtlCol="0">
            <a:spAutoFit/>
          </a:bodyPr>
          <a:lstStyle/>
          <a:p>
            <a:r>
              <a:rPr lang="en-US" b="1" i="1" dirty="0">
                <a:solidFill>
                  <a:srgbClr val="660066"/>
                </a:solidFill>
              </a:rPr>
              <a:t>(Avg. ~ 300 b)</a:t>
            </a:r>
          </a:p>
        </p:txBody>
      </p:sp>
      <p:sp>
        <p:nvSpPr>
          <p:cNvPr id="15" name="TextBox 14"/>
          <p:cNvSpPr txBox="1"/>
          <p:nvPr/>
        </p:nvSpPr>
        <p:spPr>
          <a:xfrm>
            <a:off x="5111745" y="5985468"/>
            <a:ext cx="3073240" cy="369332"/>
          </a:xfrm>
          <a:prstGeom prst="rect">
            <a:avLst/>
          </a:prstGeom>
          <a:noFill/>
        </p:spPr>
        <p:txBody>
          <a:bodyPr wrap="none" rtlCol="0">
            <a:spAutoFit/>
          </a:bodyPr>
          <a:lstStyle/>
          <a:p>
            <a:r>
              <a:rPr lang="en-US" b="1" i="1" dirty="0">
                <a:solidFill>
                  <a:srgbClr val="660066"/>
                </a:solidFill>
              </a:rPr>
              <a:t>(~ 75 to 150 b reads, SE or PE)</a:t>
            </a:r>
          </a:p>
        </p:txBody>
      </p:sp>
    </p:spTree>
    <p:extLst>
      <p:ext uri="{BB962C8B-B14F-4D97-AF65-F5344CB8AC3E}">
        <p14:creationId xmlns:p14="http://schemas.microsoft.com/office/powerpoint/2010/main" val="113118366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14916</TotalTime>
  <Words>4263</Words>
  <Application>Microsoft Macintosh PowerPoint</Application>
  <PresentationFormat>On-screen Show (4:3)</PresentationFormat>
  <Paragraphs>598</Paragraphs>
  <Slides>61</Slides>
  <Notes>54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61</vt:i4>
      </vt:variant>
    </vt:vector>
  </HeadingPairs>
  <TitlesOfParts>
    <vt:vector size="66" baseType="lpstr">
      <vt:lpstr>ＭＳ Ｐゴシック</vt:lpstr>
      <vt:lpstr>Arial</vt:lpstr>
      <vt:lpstr>Calibri</vt:lpstr>
      <vt:lpstr>Wingdings</vt:lpstr>
      <vt:lpstr>Office Theme</vt:lpstr>
      <vt:lpstr>Transcriptome Assembly  CSHL SEQTEC 2018</vt:lpstr>
      <vt:lpstr>PowerPoint Presentation</vt:lpstr>
      <vt:lpstr>RNA-Seq Empowers Many Facets of Biological Investigations</vt:lpstr>
      <vt:lpstr>PowerPoint Presentation</vt:lpstr>
      <vt:lpstr>PowerPoint Presentation</vt:lpstr>
      <vt:lpstr>PowerPoint Presentation</vt:lpstr>
      <vt:lpstr>PowerPoint Presentation</vt:lpstr>
      <vt:lpstr>PowerPoint Presentation</vt:lpstr>
      <vt:lpstr>RNA-Seq Challenge: Transcript Reconstruction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General Approach to  De novo RNA-Seq Assembly Using De Bruijn Graphs</vt:lpstr>
      <vt:lpstr>Genome-Guided Transcript Reconstruction</vt:lpstr>
      <vt:lpstr>Genome-Guided Transcript Reconstruction</vt:lpstr>
      <vt:lpstr>Genome-Guided Transcript Reconstruction</vt:lpstr>
      <vt:lpstr>Genome-Guided Transcript Reconstruction</vt:lpstr>
      <vt:lpstr>Genome-Guided Transcript Reconstruction</vt:lpstr>
      <vt:lpstr>Genome-Guided Transcript Reconstruction</vt:lpstr>
      <vt:lpstr>Genome-Guided Transcript Reconstruction</vt:lpstr>
      <vt:lpstr>Genome-Guided Transcript Reconstruction</vt:lpstr>
      <vt:lpstr>Genome-Guided Transcript Reconstruction</vt:lpstr>
      <vt:lpstr>Genome-Guided Transcript Reconstruction</vt:lpstr>
      <vt:lpstr>Genome-Guided Transcript Reconstruction</vt:lpstr>
      <vt:lpstr>Genome-Guided Transcript Reconstruction</vt:lpstr>
      <vt:lpstr>PowerPoint Presentation</vt:lpstr>
      <vt:lpstr>PowerPoint Presentation</vt:lpstr>
      <vt:lpstr>PowerPoint Presentation</vt:lpstr>
      <vt:lpstr>PowerPoint Presentation</vt:lpstr>
      <vt:lpstr>PowerPoint Presentation</vt:lpstr>
      <vt:lpstr>PowerPoint Presentation</vt:lpstr>
      <vt:lpstr>Sequence Assembly via de Bruijn Graphs</vt:lpstr>
      <vt:lpstr>Sequence Assembly via De Bruijn Graphs</vt:lpstr>
      <vt:lpstr>Sequence Assembly via De Bruijn Graphs</vt:lpstr>
      <vt:lpstr>Sequence Assembly via De Bruijn Graphs</vt:lpstr>
      <vt:lpstr>Sequence Assembly via De Bruijn Graphs</vt:lpstr>
      <vt:lpstr>Sequence Assembly via De Bruijn Graphs</vt:lpstr>
      <vt:lpstr>Sequence Assembly via De Bruijn Graphs</vt:lpstr>
      <vt:lpstr>PowerPoint Presentation</vt:lpstr>
      <vt:lpstr>PowerPoint Presentation</vt:lpstr>
      <vt:lpstr>Contrasting Genome and Transcriptome De novo Assembly</vt:lpstr>
      <vt:lpstr>PowerPoint Presentation</vt:lpstr>
      <vt:lpstr>PowerPoint Presentation</vt:lpstr>
      <vt:lpstr>Thousands of Chrysalis Clusters</vt:lpstr>
      <vt:lpstr>PowerPoint Presentation</vt:lpstr>
      <vt:lpstr>Trinity output: A multi-fasta file</vt:lpstr>
      <vt:lpstr>Reconstructing the correct isoforms from short reads can be quite challenging.</vt:lpstr>
      <vt:lpstr>PowerPoint Presentation</vt:lpstr>
      <vt:lpstr>Want to learn more about  Trinity?</vt:lpstr>
      <vt:lpstr>PowerPoint Presentation</vt:lpstr>
      <vt:lpstr>PowerPoint Presentation</vt:lpstr>
      <vt:lpstr>Workshop Practical</vt:lpstr>
    </vt:vector>
  </TitlesOfParts>
  <Company>Broad Institute</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Brian Haas</dc:creator>
  <cp:lastModifiedBy>Microsoft Office User</cp:lastModifiedBy>
  <cp:revision>648</cp:revision>
  <cp:lastPrinted>2012-10-25T15:15:08Z</cp:lastPrinted>
  <dcterms:created xsi:type="dcterms:W3CDTF">2012-10-21T21:15:39Z</dcterms:created>
  <dcterms:modified xsi:type="dcterms:W3CDTF">2018-11-13T15:45:03Z</dcterms:modified>
</cp:coreProperties>
</file>